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handoutMasterIdLst>
    <p:handoutMasterId r:id="rId51"/>
  </p:handoutMasterIdLst>
  <p:sldIdLst>
    <p:sldId id="653" r:id="rId2"/>
    <p:sldId id="436" r:id="rId3"/>
    <p:sldId id="611" r:id="rId4"/>
    <p:sldId id="614" r:id="rId5"/>
    <p:sldId id="615" r:id="rId6"/>
    <p:sldId id="607" r:id="rId7"/>
    <p:sldId id="613" r:id="rId8"/>
    <p:sldId id="616" r:id="rId9"/>
    <p:sldId id="617" r:id="rId10"/>
    <p:sldId id="618" r:id="rId11"/>
    <p:sldId id="654" r:id="rId12"/>
    <p:sldId id="619" r:id="rId13"/>
    <p:sldId id="620" r:id="rId14"/>
    <p:sldId id="621" r:id="rId15"/>
    <p:sldId id="622" r:id="rId16"/>
    <p:sldId id="634" r:id="rId17"/>
    <p:sldId id="635" r:id="rId18"/>
    <p:sldId id="636" r:id="rId19"/>
    <p:sldId id="623" r:id="rId20"/>
    <p:sldId id="624" r:id="rId21"/>
    <p:sldId id="625" r:id="rId22"/>
    <p:sldId id="626" r:id="rId23"/>
    <p:sldId id="627" r:id="rId24"/>
    <p:sldId id="628" r:id="rId25"/>
    <p:sldId id="629" r:id="rId26"/>
    <p:sldId id="633" r:id="rId27"/>
    <p:sldId id="630" r:id="rId28"/>
    <p:sldId id="631" r:id="rId29"/>
    <p:sldId id="632" r:id="rId30"/>
    <p:sldId id="638" r:id="rId31"/>
    <p:sldId id="640" r:id="rId32"/>
    <p:sldId id="612" r:id="rId33"/>
    <p:sldId id="647" r:id="rId34"/>
    <p:sldId id="648" r:id="rId35"/>
    <p:sldId id="644" r:id="rId36"/>
    <p:sldId id="646" r:id="rId37"/>
    <p:sldId id="645" r:id="rId38"/>
    <p:sldId id="637" r:id="rId39"/>
    <p:sldId id="650" r:id="rId40"/>
    <p:sldId id="641" r:id="rId41"/>
    <p:sldId id="642" r:id="rId42"/>
    <p:sldId id="649" r:id="rId43"/>
    <p:sldId id="643" r:id="rId44"/>
    <p:sldId id="652" r:id="rId45"/>
    <p:sldId id="608" r:id="rId46"/>
    <p:sldId id="609" r:id="rId47"/>
    <p:sldId id="651" r:id="rId48"/>
    <p:sldId id="639" r:id="rId49"/>
  </p:sldIdLst>
  <p:sldSz cx="9144000" cy="5715000" type="screen16x10"/>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39933"/>
    <a:srgbClr val="FF9900"/>
    <a:srgbClr val="0000FF"/>
    <a:srgbClr val="517D47"/>
    <a:srgbClr val="2BA78F"/>
    <a:srgbClr val="4086C0"/>
    <a:srgbClr val="8AB091"/>
    <a:srgbClr val="66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67940" autoAdjust="0"/>
  </p:normalViewPr>
  <p:slideViewPr>
    <p:cSldViewPr>
      <p:cViewPr varScale="1">
        <p:scale>
          <a:sx n="52" d="100"/>
          <a:sy n="52" d="100"/>
        </p:scale>
        <p:origin x="-1120" y="-112"/>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5893" tIns="47947" rIns="95893" bIns="47947" rtlCol="0"/>
          <a:lstStyle>
            <a:lvl1pPr algn="l">
              <a:defRPr sz="1300"/>
            </a:lvl1pPr>
          </a:lstStyle>
          <a:p>
            <a:endParaRPr lang="sv-SE"/>
          </a:p>
        </p:txBody>
      </p:sp>
      <p:sp>
        <p:nvSpPr>
          <p:cNvPr id="3" name="Date Placeholder 2"/>
          <p:cNvSpPr>
            <a:spLocks noGrp="1"/>
          </p:cNvSpPr>
          <p:nvPr>
            <p:ph type="dt" sz="quarter" idx="1"/>
          </p:nvPr>
        </p:nvSpPr>
        <p:spPr>
          <a:xfrm>
            <a:off x="4021294" y="0"/>
            <a:ext cx="3076363" cy="511731"/>
          </a:xfrm>
          <a:prstGeom prst="rect">
            <a:avLst/>
          </a:prstGeom>
        </p:spPr>
        <p:txBody>
          <a:bodyPr vert="horz" lIns="95893" tIns="47947" rIns="95893" bIns="47947" rtlCol="0"/>
          <a:lstStyle>
            <a:lvl1pPr algn="r">
              <a:defRPr sz="1300"/>
            </a:lvl1pPr>
          </a:lstStyle>
          <a:p>
            <a:fld id="{D591C14E-198E-48A7-ABEC-7FB80E868E55}" type="datetimeFigureOut">
              <a:rPr lang="sv-SE" smtClean="0"/>
              <a:pPr/>
              <a:t>2014-10-06</a:t>
            </a:fld>
            <a:endParaRPr lang="sv-SE"/>
          </a:p>
        </p:txBody>
      </p:sp>
      <p:sp>
        <p:nvSpPr>
          <p:cNvPr id="4" name="Footer Placeholder 3"/>
          <p:cNvSpPr>
            <a:spLocks noGrp="1"/>
          </p:cNvSpPr>
          <p:nvPr>
            <p:ph type="ftr" sz="quarter" idx="2"/>
          </p:nvPr>
        </p:nvSpPr>
        <p:spPr>
          <a:xfrm>
            <a:off x="0" y="9721106"/>
            <a:ext cx="3076363" cy="511731"/>
          </a:xfrm>
          <a:prstGeom prst="rect">
            <a:avLst/>
          </a:prstGeom>
        </p:spPr>
        <p:txBody>
          <a:bodyPr vert="horz" lIns="95893" tIns="47947" rIns="95893" bIns="47947" rtlCol="0" anchor="b"/>
          <a:lstStyle>
            <a:lvl1pPr algn="l">
              <a:defRPr sz="1300"/>
            </a:lvl1pPr>
          </a:lstStyle>
          <a:p>
            <a:endParaRPr lang="sv-S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5893" tIns="47947" rIns="95893" bIns="47947" rtlCol="0" anchor="b"/>
          <a:lstStyle>
            <a:lvl1pPr algn="r">
              <a:defRPr sz="1300"/>
            </a:lvl1pPr>
          </a:lstStyle>
          <a:p>
            <a:fld id="{45890A60-9DEB-43B0-9C46-E1F0138C5C4C}" type="slidenum">
              <a:rPr lang="sv-SE" smtClean="0"/>
              <a:pPr/>
              <a:t>‹#›</a:t>
            </a:fld>
            <a:endParaRPr lang="sv-SE"/>
          </a:p>
        </p:txBody>
      </p:sp>
    </p:spTree>
    <p:extLst>
      <p:ext uri="{BB962C8B-B14F-4D97-AF65-F5344CB8AC3E}">
        <p14:creationId xmlns:p14="http://schemas.microsoft.com/office/powerpoint/2010/main" val="382518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188BB863-C913-48B5-BD1A-638D82A0C76B}" type="datetimeFigureOut">
              <a:rPr lang="sv-SE" smtClean="0"/>
              <a:pPr/>
              <a:t>2014-10-06</a:t>
            </a:fld>
            <a:endParaRPr lang="sv-SE"/>
          </a:p>
        </p:txBody>
      </p:sp>
      <p:sp>
        <p:nvSpPr>
          <p:cNvPr id="4" name="Slide Image Placeholder 3"/>
          <p:cNvSpPr>
            <a:spLocks noGrp="1" noRot="1" noChangeAspect="1"/>
          </p:cNvSpPr>
          <p:nvPr>
            <p:ph type="sldImg" idx="2"/>
          </p:nvPr>
        </p:nvSpPr>
        <p:spPr>
          <a:xfrm>
            <a:off x="481013" y="768350"/>
            <a:ext cx="6137275" cy="3836988"/>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87A2DC32-3504-46EA-A4CB-95ED6A325EDF}" type="slidenum">
              <a:rPr lang="sv-SE" smtClean="0"/>
              <a:pPr/>
              <a:t>‹#›</a:t>
            </a:fld>
            <a:endParaRPr lang="sv-SE"/>
          </a:p>
        </p:txBody>
      </p:sp>
    </p:spTree>
    <p:extLst>
      <p:ext uri="{BB962C8B-B14F-4D97-AF65-F5344CB8AC3E}">
        <p14:creationId xmlns:p14="http://schemas.microsoft.com/office/powerpoint/2010/main" val="254523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diveintohtml5.or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diveintohtml5.info/"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html5doctor.com/microdat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http://www.alistapart.com/articles/get-ready-for-html-5/</a:t>
            </a:r>
          </a:p>
          <a:p>
            <a:endParaRPr lang="sv-SE" dirty="0" smtClean="0"/>
          </a:p>
          <a:p>
            <a:r>
              <a:rPr lang="sv-SE" dirty="0" smtClean="0"/>
              <a:t>Som</a:t>
            </a:r>
            <a:r>
              <a:rPr lang="sv-SE" baseline="0" dirty="0" smtClean="0"/>
              <a:t> kurslitteratur till denna del i kursen kan jag med varm hand rekommendera:</a:t>
            </a:r>
            <a:endParaRPr lang="sv-SE" dirty="0" smtClean="0"/>
          </a:p>
          <a:p>
            <a:r>
              <a:rPr lang="sv-SE" dirty="0" smtClean="0">
                <a:hlinkClick r:id="rId3"/>
              </a:rPr>
              <a:t>http://diveintohtml5.org/</a:t>
            </a:r>
            <a:endParaRPr lang="sv-SE" dirty="0" smtClean="0"/>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a:t>
            </a:fld>
            <a:endParaRPr lang="sv-SE"/>
          </a:p>
        </p:txBody>
      </p:sp>
    </p:spTree>
    <p:extLst>
      <p:ext uri="{BB962C8B-B14F-4D97-AF65-F5344CB8AC3E}">
        <p14:creationId xmlns:p14="http://schemas.microsoft.com/office/powerpoint/2010/main" val="427436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Bra artikel</a:t>
            </a:r>
            <a:r>
              <a:rPr lang="sv-SE" baseline="0" dirty="0" smtClean="0"/>
              <a:t> med skillnaderna mellan HTML5 och XHTML2: (Dock skriven med XHTML-glasögon på)</a:t>
            </a:r>
          </a:p>
          <a:p>
            <a:r>
              <a:rPr lang="sv-SE" dirty="0" smtClean="0"/>
              <a:t>http://xhtml.com/en/future/x-html-5-versus-xhtml-2/</a:t>
            </a:r>
          </a:p>
          <a:p>
            <a:endParaRPr lang="sv-SE" dirty="0" smtClean="0"/>
          </a:p>
          <a:p>
            <a:r>
              <a:rPr lang="sv-SE" dirty="0" smtClean="0">
                <a:hlinkClick r:id="rId3"/>
              </a:rPr>
              <a:t>http://diveintohtml5.info/</a:t>
            </a:r>
            <a:r>
              <a:rPr lang="sv-SE" dirty="0" smtClean="0"/>
              <a:t>past.html</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a:t>
            </a:fld>
            <a:endParaRPr lang="sv-SE"/>
          </a:p>
        </p:txBody>
      </p:sp>
    </p:spTree>
    <p:extLst>
      <p:ext uri="{BB962C8B-B14F-4D97-AF65-F5344CB8AC3E}">
        <p14:creationId xmlns:p14="http://schemas.microsoft.com/office/powerpoint/2010/main" val="1769229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baseline="0" dirty="0" smtClean="0"/>
              <a:t>Canvas:</a:t>
            </a:r>
          </a:p>
          <a:p>
            <a:r>
              <a:rPr lang="sv-SE" b="0" dirty="0" smtClean="0"/>
              <a:t>http://gyu.que.jp/jscloth/touch.html</a:t>
            </a:r>
          </a:p>
          <a:p>
            <a:r>
              <a:rPr lang="sv-SE" b="0" dirty="0" smtClean="0"/>
              <a:t>http://www.mozilla.com/en-US/firefox/stats/</a:t>
            </a:r>
          </a:p>
          <a:p>
            <a:endParaRPr lang="sv-SE" b="0" dirty="0" smtClean="0"/>
          </a:p>
          <a:p>
            <a:r>
              <a:rPr lang="sv-SE" b="0" dirty="0" smtClean="0"/>
              <a:t>Se gärna</a:t>
            </a:r>
            <a:r>
              <a:rPr lang="sv-SE" b="0" baseline="0" dirty="0" smtClean="0"/>
              <a:t> Brad Neubergs (Google) föreläsning om HTML5. http://www.youtube.com/watch?v=siOHh0uzcuY</a:t>
            </a:r>
          </a:p>
        </p:txBody>
      </p:sp>
      <p:sp>
        <p:nvSpPr>
          <p:cNvPr id="4" name="Slide Number Placeholder 3"/>
          <p:cNvSpPr>
            <a:spLocks noGrp="1"/>
          </p:cNvSpPr>
          <p:nvPr>
            <p:ph type="sldNum" sz="quarter" idx="10"/>
          </p:nvPr>
        </p:nvSpPr>
        <p:spPr/>
        <p:txBody>
          <a:bodyPr/>
          <a:lstStyle/>
          <a:p>
            <a:fld id="{87A2DC32-3504-46EA-A4CB-95ED6A325EDF}" type="slidenum">
              <a:rPr lang="sv-SE" smtClean="0"/>
              <a:pPr/>
              <a:t>4</a:t>
            </a:fld>
            <a:endParaRPr lang="sv-SE"/>
          </a:p>
        </p:txBody>
      </p:sp>
    </p:spTree>
    <p:extLst>
      <p:ext uri="{BB962C8B-B14F-4D97-AF65-F5344CB8AC3E}">
        <p14:creationId xmlns:p14="http://schemas.microsoft.com/office/powerpoint/2010/main" val="170209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h1-h6 skapar nya sektioner i </a:t>
            </a:r>
            <a:r>
              <a:rPr lang="sv-SE" dirty="0" err="1" smtClean="0"/>
              <a:t>outlinen</a:t>
            </a:r>
            <a:r>
              <a:rPr lang="sv-SE" dirty="0" smtClean="0"/>
              <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23</a:t>
            </a:fld>
            <a:endParaRPr lang="sv-SE"/>
          </a:p>
        </p:txBody>
      </p:sp>
    </p:spTree>
    <p:extLst>
      <p:ext uri="{BB962C8B-B14F-4D97-AF65-F5344CB8AC3E}">
        <p14:creationId xmlns:p14="http://schemas.microsoft.com/office/powerpoint/2010/main" val="1187220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Pseudokvantiter</a:t>
            </a:r>
            <a:r>
              <a:rPr lang="en-US" dirty="0" smtClean="0"/>
              <a:t> (</a:t>
            </a:r>
            <a:r>
              <a:rPr lang="en-US" dirty="0" err="1" smtClean="0"/>
              <a:t>i</a:t>
            </a:r>
            <a:r>
              <a:rPr lang="en-US" dirty="0" smtClean="0"/>
              <a:t> </a:t>
            </a:r>
            <a:r>
              <a:rPr lang="en-US" dirty="0" err="1" smtClean="0"/>
              <a:t>början</a:t>
            </a:r>
            <a:r>
              <a:rPr lang="en-US" dirty="0" smtClean="0"/>
              <a:t> </a:t>
            </a:r>
            <a:r>
              <a:rPr lang="en-US" dirty="0" err="1" smtClean="0"/>
              <a:t>av</a:t>
            </a:r>
            <a:r>
              <a:rPr lang="en-US" baseline="0" dirty="0" smtClean="0"/>
              <a:t> </a:t>
            </a:r>
            <a:r>
              <a:rPr lang="en-US" baseline="0" dirty="0" err="1" smtClean="0"/>
              <a:t>oktober</a:t>
            </a:r>
            <a:r>
              <a:rPr lang="en-US" dirty="0" smtClean="0"/>
              <a:t>) vs. </a:t>
            </a:r>
            <a:r>
              <a:rPr lang="en-US" dirty="0" err="1" smtClean="0"/>
              <a:t>äkta</a:t>
            </a:r>
            <a:r>
              <a:rPr lang="en-US" dirty="0" smtClean="0"/>
              <a:t> </a:t>
            </a:r>
            <a:r>
              <a:rPr lang="en-US" dirty="0" err="1" smtClean="0"/>
              <a:t>kvantiteter</a:t>
            </a:r>
            <a:r>
              <a:rPr lang="en-US" baseline="0" smtClean="0"/>
              <a:t> (2011-10-04T18:30:00:00)</a:t>
            </a:r>
            <a:endParaRPr lang="en-US"/>
          </a:p>
        </p:txBody>
      </p:sp>
      <p:sp>
        <p:nvSpPr>
          <p:cNvPr id="4" name="Slide Number Placeholder 3"/>
          <p:cNvSpPr>
            <a:spLocks noGrp="1"/>
          </p:cNvSpPr>
          <p:nvPr>
            <p:ph type="sldNum" sz="quarter" idx="10"/>
          </p:nvPr>
        </p:nvSpPr>
        <p:spPr/>
        <p:txBody>
          <a:bodyPr/>
          <a:lstStyle/>
          <a:p>
            <a:fld id="{87A2DC32-3504-46EA-A4CB-95ED6A325EDF}" type="slidenum">
              <a:rPr lang="sv-SE" smtClean="0"/>
              <a:pPr/>
              <a:t>31</a:t>
            </a:fld>
            <a:endParaRPr lang="sv-SE"/>
          </a:p>
        </p:txBody>
      </p:sp>
    </p:spTree>
    <p:extLst>
      <p:ext uri="{BB962C8B-B14F-4D97-AF65-F5344CB8AC3E}">
        <p14:creationId xmlns:p14="http://schemas.microsoft.com/office/powerpoint/2010/main" val="2793268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35</a:t>
            </a:fld>
            <a:endParaRPr lang="sv-SE"/>
          </a:p>
        </p:txBody>
      </p:sp>
    </p:spTree>
    <p:extLst>
      <p:ext uri="{BB962C8B-B14F-4D97-AF65-F5344CB8AC3E}">
        <p14:creationId xmlns:p14="http://schemas.microsoft.com/office/powerpoint/2010/main" val="365597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Stöd för</a:t>
            </a:r>
            <a:r>
              <a:rPr lang="sv-SE" baseline="0" dirty="0" smtClean="0"/>
              <a:t> att dra/släppa från externa applikationer</a:t>
            </a:r>
          </a:p>
        </p:txBody>
      </p:sp>
      <p:sp>
        <p:nvSpPr>
          <p:cNvPr id="4" name="Slide Number Placeholder 3"/>
          <p:cNvSpPr>
            <a:spLocks noGrp="1"/>
          </p:cNvSpPr>
          <p:nvPr>
            <p:ph type="sldNum" sz="quarter" idx="10"/>
          </p:nvPr>
        </p:nvSpPr>
        <p:spPr/>
        <p:txBody>
          <a:bodyPr/>
          <a:lstStyle/>
          <a:p>
            <a:fld id="{87A2DC32-3504-46EA-A4CB-95ED6A325EDF}" type="slidenum">
              <a:rPr lang="sv-SE" smtClean="0"/>
              <a:pPr/>
              <a:t>38</a:t>
            </a:fld>
            <a:endParaRPr lang="sv-SE"/>
          </a:p>
        </p:txBody>
      </p:sp>
    </p:spTree>
    <p:extLst>
      <p:ext uri="{BB962C8B-B14F-4D97-AF65-F5344CB8AC3E}">
        <p14:creationId xmlns:p14="http://schemas.microsoft.com/office/powerpoint/2010/main" val="135354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mtClean="0">
                <a:hlinkClick r:id="rId3"/>
              </a:rPr>
              <a:t>http://html5doctor.com/microdata/</a:t>
            </a:r>
            <a:endParaRPr lang="sv-SE"/>
          </a:p>
        </p:txBody>
      </p:sp>
      <p:sp>
        <p:nvSpPr>
          <p:cNvPr id="4" name="Slide Number Placeholder 3"/>
          <p:cNvSpPr>
            <a:spLocks noGrp="1"/>
          </p:cNvSpPr>
          <p:nvPr>
            <p:ph type="sldNum" sz="quarter" idx="10"/>
          </p:nvPr>
        </p:nvSpPr>
        <p:spPr/>
        <p:txBody>
          <a:bodyPr/>
          <a:lstStyle/>
          <a:p>
            <a:fld id="{87A2DC32-3504-46EA-A4CB-95ED6A325EDF}" type="slidenum">
              <a:rPr lang="sv-SE" smtClean="0"/>
              <a:pPr/>
              <a:t>45</a:t>
            </a:fld>
            <a:endParaRPr lang="sv-SE"/>
          </a:p>
        </p:txBody>
      </p:sp>
    </p:spTree>
    <p:extLst>
      <p:ext uri="{BB962C8B-B14F-4D97-AF65-F5344CB8AC3E}">
        <p14:creationId xmlns:p14="http://schemas.microsoft.com/office/powerpoint/2010/main" val="2743073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4282" y="428608"/>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910" y="285732"/>
            <a:ext cx="7772400" cy="773912"/>
          </a:xfrm>
          <a:prstGeom prst="rect">
            <a:avLst/>
          </a:prstGeom>
        </p:spPr>
        <p:txBody>
          <a:bodyPr/>
          <a:lstStyle>
            <a:lvl1pPr>
              <a:defRPr>
                <a:latin typeface="Minya Nouvelle" pitchFamily="2" charset="0"/>
              </a:defRPr>
            </a:lvl1pPr>
          </a:lstStyle>
          <a:p>
            <a:r>
              <a:rPr lang="en-US" dirty="0" smtClean="0"/>
              <a:t>Master title style</a:t>
            </a:r>
            <a:endParaRPr lang="sv-SE" dirty="0"/>
          </a:p>
        </p:txBody>
      </p:sp>
      <p:sp>
        <p:nvSpPr>
          <p:cNvPr id="3" name="Subtitle 2"/>
          <p:cNvSpPr>
            <a:spLocks noGrp="1"/>
          </p:cNvSpPr>
          <p:nvPr>
            <p:ph type="subTitle" idx="1"/>
          </p:nvPr>
        </p:nvSpPr>
        <p:spPr>
          <a:xfrm>
            <a:off x="714348" y="1309677"/>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cxnSp>
        <p:nvCxnSpPr>
          <p:cNvPr id="4" name="Straight Connector 3"/>
          <p:cNvCxnSpPr/>
          <p:nvPr userDrawn="1"/>
        </p:nvCxnSpPr>
        <p:spPr>
          <a:xfrm>
            <a:off x="428596" y="1000112"/>
            <a:ext cx="82153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142844" y="142856"/>
            <a:ext cx="8858312" cy="5429287"/>
          </a:xfrm>
          <a:prstGeom prst="rect">
            <a:avLst/>
          </a:prstGeom>
          <a:solidFill>
            <a:schemeClr val="bg1">
              <a:lumMod val="95000"/>
              <a:alpha val="82000"/>
            </a:schemeClr>
          </a:solidFill>
          <a:ln>
            <a:noFill/>
          </a:ln>
          <a:effectLst>
            <a:outerShdw blurRad="101600" dist="12700" dir="5400000" sx="102000" sy="102000" algn="t"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dirty="0"/>
          </a:p>
        </p:txBody>
      </p:sp>
      <p:grpSp>
        <p:nvGrpSpPr>
          <p:cNvPr id="1029" name="Group 5"/>
          <p:cNvGrpSpPr>
            <a:grpSpLocks noChangeAspect="1"/>
          </p:cNvGrpSpPr>
          <p:nvPr/>
        </p:nvGrpSpPr>
        <p:grpSpPr bwMode="auto">
          <a:xfrm>
            <a:off x="5286380" y="1142988"/>
            <a:ext cx="3466540" cy="4572012"/>
            <a:chOff x="-834" y="-63"/>
            <a:chExt cx="2032" cy="2680"/>
          </a:xfrm>
        </p:grpSpPr>
        <p:sp>
          <p:nvSpPr>
            <p:cNvPr id="2" name="AutoShape 4"/>
            <p:cNvSpPr>
              <a:spLocks noChangeAspect="1" noChangeArrowheads="1" noTextEdit="1"/>
            </p:cNvSpPr>
            <p:nvPr userDrawn="1"/>
          </p:nvSpPr>
          <p:spPr bwMode="auto">
            <a:xfrm>
              <a:off x="-834" y="-63"/>
              <a:ext cx="2032" cy="2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0" name="Rectangle 6"/>
            <p:cNvSpPr>
              <a:spLocks noChangeArrowheads="1"/>
            </p:cNvSpPr>
            <p:nvPr userDrawn="1"/>
          </p:nvSpPr>
          <p:spPr bwMode="auto">
            <a:xfrm>
              <a:off x="-834" y="-63"/>
              <a:ext cx="2032" cy="2680"/>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1" name="Freeform 7"/>
            <p:cNvSpPr>
              <a:spLocks/>
            </p:cNvSpPr>
            <p:nvPr userDrawn="1"/>
          </p:nvSpPr>
          <p:spPr bwMode="auto">
            <a:xfrm>
              <a:off x="-647" y="413"/>
              <a:ext cx="924" cy="2204"/>
            </a:xfrm>
            <a:custGeom>
              <a:avLst/>
              <a:gdLst/>
              <a:ahLst/>
              <a:cxnLst>
                <a:cxn ang="0">
                  <a:pos x="113" y="2"/>
                </a:cxn>
                <a:cxn ang="0">
                  <a:pos x="272" y="18"/>
                </a:cxn>
                <a:cxn ang="0">
                  <a:pos x="469" y="44"/>
                </a:cxn>
                <a:cxn ang="0">
                  <a:pos x="649" y="81"/>
                </a:cxn>
                <a:cxn ang="0">
                  <a:pos x="825" y="138"/>
                </a:cxn>
                <a:cxn ang="0">
                  <a:pos x="990" y="219"/>
                </a:cxn>
                <a:cxn ang="0">
                  <a:pos x="1143" y="332"/>
                </a:cxn>
                <a:cxn ang="0">
                  <a:pos x="1283" y="483"/>
                </a:cxn>
                <a:cxn ang="0">
                  <a:pos x="1406" y="676"/>
                </a:cxn>
                <a:cxn ang="0">
                  <a:pos x="1510" y="920"/>
                </a:cxn>
                <a:cxn ang="0">
                  <a:pos x="1591" y="1220"/>
                </a:cxn>
                <a:cxn ang="0">
                  <a:pos x="1648" y="1583"/>
                </a:cxn>
                <a:cxn ang="0">
                  <a:pos x="1679" y="2013"/>
                </a:cxn>
                <a:cxn ang="0">
                  <a:pos x="1679" y="2518"/>
                </a:cxn>
                <a:cxn ang="0">
                  <a:pos x="1694" y="2985"/>
                </a:cxn>
                <a:cxn ang="0">
                  <a:pos x="1720" y="3394"/>
                </a:cxn>
                <a:cxn ang="0">
                  <a:pos x="1752" y="3743"/>
                </a:cxn>
                <a:cxn ang="0">
                  <a:pos x="1786" y="4026"/>
                </a:cxn>
                <a:cxn ang="0">
                  <a:pos x="1817" y="4234"/>
                </a:cxn>
                <a:cxn ang="0">
                  <a:pos x="1840" y="4364"/>
                </a:cxn>
                <a:cxn ang="0">
                  <a:pos x="1848" y="4408"/>
                </a:cxn>
                <a:cxn ang="0">
                  <a:pos x="914" y="4403"/>
                </a:cxn>
                <a:cxn ang="0">
                  <a:pos x="922" y="4369"/>
                </a:cxn>
                <a:cxn ang="0">
                  <a:pos x="942" y="4299"/>
                </a:cxn>
                <a:cxn ang="0">
                  <a:pos x="971" y="4182"/>
                </a:cxn>
                <a:cxn ang="0">
                  <a:pos x="1012" y="4010"/>
                </a:cxn>
                <a:cxn ang="0">
                  <a:pos x="1067" y="3774"/>
                </a:cxn>
                <a:cxn ang="0">
                  <a:pos x="1138" y="3466"/>
                </a:cxn>
                <a:cxn ang="0">
                  <a:pos x="1226" y="3077"/>
                </a:cxn>
                <a:cxn ang="0">
                  <a:pos x="1325" y="2596"/>
                </a:cxn>
                <a:cxn ang="0">
                  <a:pos x="1388" y="2153"/>
                </a:cxn>
                <a:cxn ang="0">
                  <a:pos x="1413" y="1769"/>
                </a:cxn>
                <a:cxn ang="0">
                  <a:pos x="1403" y="1441"/>
                </a:cxn>
                <a:cxn ang="0">
                  <a:pos x="1367" y="1163"/>
                </a:cxn>
                <a:cxn ang="0">
                  <a:pos x="1309" y="933"/>
                </a:cxn>
                <a:cxn ang="0">
                  <a:pos x="1234" y="743"/>
                </a:cxn>
                <a:cxn ang="0">
                  <a:pos x="1148" y="590"/>
                </a:cxn>
                <a:cxn ang="0">
                  <a:pos x="1055" y="470"/>
                </a:cxn>
                <a:cxn ang="0">
                  <a:pos x="964" y="379"/>
                </a:cxn>
                <a:cxn ang="0">
                  <a:pos x="878" y="309"/>
                </a:cxn>
                <a:cxn ang="0">
                  <a:pos x="781" y="245"/>
                </a:cxn>
                <a:cxn ang="0">
                  <a:pos x="581" y="153"/>
                </a:cxn>
                <a:cxn ang="0">
                  <a:pos x="411" y="114"/>
                </a:cxn>
                <a:cxn ang="0">
                  <a:pos x="297" y="104"/>
                </a:cxn>
                <a:cxn ang="0">
                  <a:pos x="245" y="99"/>
                </a:cxn>
                <a:cxn ang="0">
                  <a:pos x="193" y="85"/>
                </a:cxn>
                <a:cxn ang="0">
                  <a:pos x="130" y="67"/>
                </a:cxn>
                <a:cxn ang="0">
                  <a:pos x="47" y="39"/>
                </a:cxn>
                <a:cxn ang="0">
                  <a:pos x="0" y="10"/>
                </a:cxn>
                <a:cxn ang="0">
                  <a:pos x="27" y="0"/>
                </a:cxn>
              </a:cxnLst>
              <a:rect l="0" t="0" r="r" b="b"/>
              <a:pathLst>
                <a:path w="1848" h="4408">
                  <a:moveTo>
                    <a:pt x="27" y="0"/>
                  </a:moveTo>
                  <a:lnTo>
                    <a:pt x="76" y="0"/>
                  </a:lnTo>
                  <a:lnTo>
                    <a:pt x="113" y="2"/>
                  </a:lnTo>
                  <a:lnTo>
                    <a:pt x="157" y="5"/>
                  </a:lnTo>
                  <a:lnTo>
                    <a:pt x="211" y="11"/>
                  </a:lnTo>
                  <a:lnTo>
                    <a:pt x="272" y="18"/>
                  </a:lnTo>
                  <a:lnTo>
                    <a:pt x="346" y="26"/>
                  </a:lnTo>
                  <a:lnTo>
                    <a:pt x="407" y="34"/>
                  </a:lnTo>
                  <a:lnTo>
                    <a:pt x="469" y="44"/>
                  </a:lnTo>
                  <a:lnTo>
                    <a:pt x="529" y="54"/>
                  </a:lnTo>
                  <a:lnTo>
                    <a:pt x="589" y="67"/>
                  </a:lnTo>
                  <a:lnTo>
                    <a:pt x="649" y="81"/>
                  </a:lnTo>
                  <a:lnTo>
                    <a:pt x="709" y="98"/>
                  </a:lnTo>
                  <a:lnTo>
                    <a:pt x="766" y="115"/>
                  </a:lnTo>
                  <a:lnTo>
                    <a:pt x="825" y="138"/>
                  </a:lnTo>
                  <a:lnTo>
                    <a:pt x="880" y="161"/>
                  </a:lnTo>
                  <a:lnTo>
                    <a:pt x="935" y="189"/>
                  </a:lnTo>
                  <a:lnTo>
                    <a:pt x="990" y="219"/>
                  </a:lnTo>
                  <a:lnTo>
                    <a:pt x="1042" y="254"/>
                  </a:lnTo>
                  <a:lnTo>
                    <a:pt x="1094" y="291"/>
                  </a:lnTo>
                  <a:lnTo>
                    <a:pt x="1143" y="332"/>
                  </a:lnTo>
                  <a:lnTo>
                    <a:pt x="1192" y="377"/>
                  </a:lnTo>
                  <a:lnTo>
                    <a:pt x="1239" y="427"/>
                  </a:lnTo>
                  <a:lnTo>
                    <a:pt x="1283" y="483"/>
                  </a:lnTo>
                  <a:lnTo>
                    <a:pt x="1327" y="541"/>
                  </a:lnTo>
                  <a:lnTo>
                    <a:pt x="1367" y="606"/>
                  </a:lnTo>
                  <a:lnTo>
                    <a:pt x="1406" y="676"/>
                  </a:lnTo>
                  <a:lnTo>
                    <a:pt x="1444" y="752"/>
                  </a:lnTo>
                  <a:lnTo>
                    <a:pt x="1478" y="834"/>
                  </a:lnTo>
                  <a:lnTo>
                    <a:pt x="1510" y="920"/>
                  </a:lnTo>
                  <a:lnTo>
                    <a:pt x="1539" y="1014"/>
                  </a:lnTo>
                  <a:lnTo>
                    <a:pt x="1567" y="1113"/>
                  </a:lnTo>
                  <a:lnTo>
                    <a:pt x="1591" y="1220"/>
                  </a:lnTo>
                  <a:lnTo>
                    <a:pt x="1614" y="1334"/>
                  </a:lnTo>
                  <a:lnTo>
                    <a:pt x="1632" y="1454"/>
                  </a:lnTo>
                  <a:lnTo>
                    <a:pt x="1648" y="1583"/>
                  </a:lnTo>
                  <a:lnTo>
                    <a:pt x="1661" y="1717"/>
                  </a:lnTo>
                  <a:lnTo>
                    <a:pt x="1673" y="1862"/>
                  </a:lnTo>
                  <a:lnTo>
                    <a:pt x="1679" y="2013"/>
                  </a:lnTo>
                  <a:lnTo>
                    <a:pt x="1682" y="2172"/>
                  </a:lnTo>
                  <a:lnTo>
                    <a:pt x="1682" y="2341"/>
                  </a:lnTo>
                  <a:lnTo>
                    <a:pt x="1679" y="2518"/>
                  </a:lnTo>
                  <a:lnTo>
                    <a:pt x="1682" y="2679"/>
                  </a:lnTo>
                  <a:lnTo>
                    <a:pt x="1687" y="2835"/>
                  </a:lnTo>
                  <a:lnTo>
                    <a:pt x="1694" y="2985"/>
                  </a:lnTo>
                  <a:lnTo>
                    <a:pt x="1702" y="3128"/>
                  </a:lnTo>
                  <a:lnTo>
                    <a:pt x="1710" y="3264"/>
                  </a:lnTo>
                  <a:lnTo>
                    <a:pt x="1720" y="3394"/>
                  </a:lnTo>
                  <a:lnTo>
                    <a:pt x="1729" y="3518"/>
                  </a:lnTo>
                  <a:lnTo>
                    <a:pt x="1741" y="3635"/>
                  </a:lnTo>
                  <a:lnTo>
                    <a:pt x="1752" y="3743"/>
                  </a:lnTo>
                  <a:lnTo>
                    <a:pt x="1764" y="3846"/>
                  </a:lnTo>
                  <a:lnTo>
                    <a:pt x="1775" y="3940"/>
                  </a:lnTo>
                  <a:lnTo>
                    <a:pt x="1786" y="4026"/>
                  </a:lnTo>
                  <a:lnTo>
                    <a:pt x="1798" y="4104"/>
                  </a:lnTo>
                  <a:lnTo>
                    <a:pt x="1807" y="4172"/>
                  </a:lnTo>
                  <a:lnTo>
                    <a:pt x="1817" y="4234"/>
                  </a:lnTo>
                  <a:lnTo>
                    <a:pt x="1825" y="4286"/>
                  </a:lnTo>
                  <a:lnTo>
                    <a:pt x="1833" y="4330"/>
                  </a:lnTo>
                  <a:lnTo>
                    <a:pt x="1840" y="4364"/>
                  </a:lnTo>
                  <a:lnTo>
                    <a:pt x="1845" y="4389"/>
                  </a:lnTo>
                  <a:lnTo>
                    <a:pt x="1846" y="4403"/>
                  </a:lnTo>
                  <a:lnTo>
                    <a:pt x="1848" y="4408"/>
                  </a:lnTo>
                  <a:lnTo>
                    <a:pt x="912" y="4408"/>
                  </a:lnTo>
                  <a:lnTo>
                    <a:pt x="912" y="4406"/>
                  </a:lnTo>
                  <a:lnTo>
                    <a:pt x="914" y="4403"/>
                  </a:lnTo>
                  <a:lnTo>
                    <a:pt x="916" y="4395"/>
                  </a:lnTo>
                  <a:lnTo>
                    <a:pt x="919" y="4384"/>
                  </a:lnTo>
                  <a:lnTo>
                    <a:pt x="922" y="4369"/>
                  </a:lnTo>
                  <a:lnTo>
                    <a:pt x="929" y="4351"/>
                  </a:lnTo>
                  <a:lnTo>
                    <a:pt x="934" y="4327"/>
                  </a:lnTo>
                  <a:lnTo>
                    <a:pt x="942" y="4299"/>
                  </a:lnTo>
                  <a:lnTo>
                    <a:pt x="950" y="4265"/>
                  </a:lnTo>
                  <a:lnTo>
                    <a:pt x="960" y="4226"/>
                  </a:lnTo>
                  <a:lnTo>
                    <a:pt x="971" y="4182"/>
                  </a:lnTo>
                  <a:lnTo>
                    <a:pt x="982" y="4132"/>
                  </a:lnTo>
                  <a:lnTo>
                    <a:pt x="997" y="4073"/>
                  </a:lnTo>
                  <a:lnTo>
                    <a:pt x="1012" y="4010"/>
                  </a:lnTo>
                  <a:lnTo>
                    <a:pt x="1028" y="3938"/>
                  </a:lnTo>
                  <a:lnTo>
                    <a:pt x="1047" y="3860"/>
                  </a:lnTo>
                  <a:lnTo>
                    <a:pt x="1067" y="3774"/>
                  </a:lnTo>
                  <a:lnTo>
                    <a:pt x="1088" y="3680"/>
                  </a:lnTo>
                  <a:lnTo>
                    <a:pt x="1112" y="3578"/>
                  </a:lnTo>
                  <a:lnTo>
                    <a:pt x="1138" y="3466"/>
                  </a:lnTo>
                  <a:lnTo>
                    <a:pt x="1164" y="3345"/>
                  </a:lnTo>
                  <a:lnTo>
                    <a:pt x="1193" y="3217"/>
                  </a:lnTo>
                  <a:lnTo>
                    <a:pt x="1226" y="3077"/>
                  </a:lnTo>
                  <a:lnTo>
                    <a:pt x="1258" y="2928"/>
                  </a:lnTo>
                  <a:lnTo>
                    <a:pt x="1294" y="2759"/>
                  </a:lnTo>
                  <a:lnTo>
                    <a:pt x="1325" y="2596"/>
                  </a:lnTo>
                  <a:lnTo>
                    <a:pt x="1351" y="2442"/>
                  </a:lnTo>
                  <a:lnTo>
                    <a:pt x="1370" y="2294"/>
                  </a:lnTo>
                  <a:lnTo>
                    <a:pt x="1388" y="2153"/>
                  </a:lnTo>
                  <a:lnTo>
                    <a:pt x="1400" y="2018"/>
                  </a:lnTo>
                  <a:lnTo>
                    <a:pt x="1408" y="1890"/>
                  </a:lnTo>
                  <a:lnTo>
                    <a:pt x="1413" y="1769"/>
                  </a:lnTo>
                  <a:lnTo>
                    <a:pt x="1413" y="1654"/>
                  </a:lnTo>
                  <a:lnTo>
                    <a:pt x="1409" y="1544"/>
                  </a:lnTo>
                  <a:lnTo>
                    <a:pt x="1403" y="1441"/>
                  </a:lnTo>
                  <a:lnTo>
                    <a:pt x="1395" y="1342"/>
                  </a:lnTo>
                  <a:lnTo>
                    <a:pt x="1382" y="1251"/>
                  </a:lnTo>
                  <a:lnTo>
                    <a:pt x="1367" y="1163"/>
                  </a:lnTo>
                  <a:lnTo>
                    <a:pt x="1349" y="1082"/>
                  </a:lnTo>
                  <a:lnTo>
                    <a:pt x="1330" y="1004"/>
                  </a:lnTo>
                  <a:lnTo>
                    <a:pt x="1309" y="933"/>
                  </a:lnTo>
                  <a:lnTo>
                    <a:pt x="1284" y="864"/>
                  </a:lnTo>
                  <a:lnTo>
                    <a:pt x="1260" y="801"/>
                  </a:lnTo>
                  <a:lnTo>
                    <a:pt x="1234" y="743"/>
                  </a:lnTo>
                  <a:lnTo>
                    <a:pt x="1206" y="687"/>
                  </a:lnTo>
                  <a:lnTo>
                    <a:pt x="1177" y="637"/>
                  </a:lnTo>
                  <a:lnTo>
                    <a:pt x="1148" y="590"/>
                  </a:lnTo>
                  <a:lnTo>
                    <a:pt x="1117" y="548"/>
                  </a:lnTo>
                  <a:lnTo>
                    <a:pt x="1086" y="507"/>
                  </a:lnTo>
                  <a:lnTo>
                    <a:pt x="1055" y="470"/>
                  </a:lnTo>
                  <a:lnTo>
                    <a:pt x="1025" y="437"/>
                  </a:lnTo>
                  <a:lnTo>
                    <a:pt x="994" y="406"/>
                  </a:lnTo>
                  <a:lnTo>
                    <a:pt x="964" y="379"/>
                  </a:lnTo>
                  <a:lnTo>
                    <a:pt x="935" y="353"/>
                  </a:lnTo>
                  <a:lnTo>
                    <a:pt x="906" y="330"/>
                  </a:lnTo>
                  <a:lnTo>
                    <a:pt x="878" y="309"/>
                  </a:lnTo>
                  <a:lnTo>
                    <a:pt x="851" y="291"/>
                  </a:lnTo>
                  <a:lnTo>
                    <a:pt x="802" y="258"/>
                  </a:lnTo>
                  <a:lnTo>
                    <a:pt x="781" y="245"/>
                  </a:lnTo>
                  <a:lnTo>
                    <a:pt x="713" y="208"/>
                  </a:lnTo>
                  <a:lnTo>
                    <a:pt x="646" y="177"/>
                  </a:lnTo>
                  <a:lnTo>
                    <a:pt x="581" y="153"/>
                  </a:lnTo>
                  <a:lnTo>
                    <a:pt x="519" y="135"/>
                  </a:lnTo>
                  <a:lnTo>
                    <a:pt x="463" y="122"/>
                  </a:lnTo>
                  <a:lnTo>
                    <a:pt x="411" y="114"/>
                  </a:lnTo>
                  <a:lnTo>
                    <a:pt x="363" y="107"/>
                  </a:lnTo>
                  <a:lnTo>
                    <a:pt x="326" y="106"/>
                  </a:lnTo>
                  <a:lnTo>
                    <a:pt x="297" y="104"/>
                  </a:lnTo>
                  <a:lnTo>
                    <a:pt x="264" y="104"/>
                  </a:lnTo>
                  <a:lnTo>
                    <a:pt x="256" y="102"/>
                  </a:lnTo>
                  <a:lnTo>
                    <a:pt x="245" y="99"/>
                  </a:lnTo>
                  <a:lnTo>
                    <a:pt x="230" y="94"/>
                  </a:lnTo>
                  <a:lnTo>
                    <a:pt x="212" y="91"/>
                  </a:lnTo>
                  <a:lnTo>
                    <a:pt x="193" y="85"/>
                  </a:lnTo>
                  <a:lnTo>
                    <a:pt x="173" y="80"/>
                  </a:lnTo>
                  <a:lnTo>
                    <a:pt x="151" y="73"/>
                  </a:lnTo>
                  <a:lnTo>
                    <a:pt x="130" y="67"/>
                  </a:lnTo>
                  <a:lnTo>
                    <a:pt x="107" y="59"/>
                  </a:lnTo>
                  <a:lnTo>
                    <a:pt x="65" y="46"/>
                  </a:lnTo>
                  <a:lnTo>
                    <a:pt x="47" y="39"/>
                  </a:lnTo>
                  <a:lnTo>
                    <a:pt x="8" y="20"/>
                  </a:lnTo>
                  <a:lnTo>
                    <a:pt x="1" y="15"/>
                  </a:lnTo>
                  <a:lnTo>
                    <a:pt x="0" y="10"/>
                  </a:lnTo>
                  <a:lnTo>
                    <a:pt x="3" y="5"/>
                  </a:lnTo>
                  <a:lnTo>
                    <a:pt x="11" y="2"/>
                  </a:lnTo>
                  <a:lnTo>
                    <a:pt x="27"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2" name="Freeform 8"/>
            <p:cNvSpPr>
              <a:spLocks/>
            </p:cNvSpPr>
            <p:nvPr userDrawn="1"/>
          </p:nvSpPr>
          <p:spPr bwMode="auto">
            <a:xfrm>
              <a:off x="644" y="1287"/>
              <a:ext cx="383" cy="383"/>
            </a:xfrm>
            <a:custGeom>
              <a:avLst/>
              <a:gdLst/>
              <a:ahLst/>
              <a:cxnLst>
                <a:cxn ang="0">
                  <a:pos x="384" y="0"/>
                </a:cxn>
                <a:cxn ang="0">
                  <a:pos x="445" y="5"/>
                </a:cxn>
                <a:cxn ang="0">
                  <a:pos x="504" y="20"/>
                </a:cxn>
                <a:cxn ang="0">
                  <a:pos x="559" y="43"/>
                </a:cxn>
                <a:cxn ang="0">
                  <a:pos x="609" y="73"/>
                </a:cxn>
                <a:cxn ang="0">
                  <a:pos x="653" y="112"/>
                </a:cxn>
                <a:cxn ang="0">
                  <a:pos x="692" y="156"/>
                </a:cxn>
                <a:cxn ang="0">
                  <a:pos x="723" y="207"/>
                </a:cxn>
                <a:cxn ang="0">
                  <a:pos x="746" y="262"/>
                </a:cxn>
                <a:cxn ang="0">
                  <a:pos x="760" y="320"/>
                </a:cxn>
                <a:cxn ang="0">
                  <a:pos x="765" y="382"/>
                </a:cxn>
                <a:cxn ang="0">
                  <a:pos x="760" y="444"/>
                </a:cxn>
                <a:cxn ang="0">
                  <a:pos x="746" y="502"/>
                </a:cxn>
                <a:cxn ang="0">
                  <a:pos x="723" y="558"/>
                </a:cxn>
                <a:cxn ang="0">
                  <a:pos x="692" y="608"/>
                </a:cxn>
                <a:cxn ang="0">
                  <a:pos x="653" y="653"/>
                </a:cxn>
                <a:cxn ang="0">
                  <a:pos x="609" y="691"/>
                </a:cxn>
                <a:cxn ang="0">
                  <a:pos x="559" y="723"/>
                </a:cxn>
                <a:cxn ang="0">
                  <a:pos x="504" y="746"/>
                </a:cxn>
                <a:cxn ang="0">
                  <a:pos x="445" y="761"/>
                </a:cxn>
                <a:cxn ang="0">
                  <a:pos x="384" y="766"/>
                </a:cxn>
                <a:cxn ang="0">
                  <a:pos x="322" y="761"/>
                </a:cxn>
                <a:cxn ang="0">
                  <a:pos x="262" y="746"/>
                </a:cxn>
                <a:cxn ang="0">
                  <a:pos x="207" y="723"/>
                </a:cxn>
                <a:cxn ang="0">
                  <a:pos x="156" y="691"/>
                </a:cxn>
                <a:cxn ang="0">
                  <a:pos x="112" y="653"/>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2"/>
                </a:cxn>
                <a:cxn ang="0">
                  <a:pos x="156" y="73"/>
                </a:cxn>
                <a:cxn ang="0">
                  <a:pos x="207" y="43"/>
                </a:cxn>
                <a:cxn ang="0">
                  <a:pos x="262" y="20"/>
                </a:cxn>
                <a:cxn ang="0">
                  <a:pos x="322" y="5"/>
                </a:cxn>
                <a:cxn ang="0">
                  <a:pos x="384" y="0"/>
                </a:cxn>
              </a:cxnLst>
              <a:rect l="0" t="0" r="r" b="b"/>
              <a:pathLst>
                <a:path w="765" h="766">
                  <a:moveTo>
                    <a:pt x="384" y="0"/>
                  </a:moveTo>
                  <a:lnTo>
                    <a:pt x="445" y="5"/>
                  </a:lnTo>
                  <a:lnTo>
                    <a:pt x="504" y="20"/>
                  </a:lnTo>
                  <a:lnTo>
                    <a:pt x="559" y="43"/>
                  </a:lnTo>
                  <a:lnTo>
                    <a:pt x="609" y="73"/>
                  </a:lnTo>
                  <a:lnTo>
                    <a:pt x="653" y="112"/>
                  </a:lnTo>
                  <a:lnTo>
                    <a:pt x="692" y="156"/>
                  </a:lnTo>
                  <a:lnTo>
                    <a:pt x="723" y="207"/>
                  </a:lnTo>
                  <a:lnTo>
                    <a:pt x="746" y="262"/>
                  </a:lnTo>
                  <a:lnTo>
                    <a:pt x="760" y="320"/>
                  </a:lnTo>
                  <a:lnTo>
                    <a:pt x="765" y="382"/>
                  </a:lnTo>
                  <a:lnTo>
                    <a:pt x="760" y="444"/>
                  </a:lnTo>
                  <a:lnTo>
                    <a:pt x="746" y="502"/>
                  </a:lnTo>
                  <a:lnTo>
                    <a:pt x="723" y="558"/>
                  </a:lnTo>
                  <a:lnTo>
                    <a:pt x="692" y="608"/>
                  </a:lnTo>
                  <a:lnTo>
                    <a:pt x="653" y="653"/>
                  </a:lnTo>
                  <a:lnTo>
                    <a:pt x="609" y="691"/>
                  </a:lnTo>
                  <a:lnTo>
                    <a:pt x="559" y="723"/>
                  </a:lnTo>
                  <a:lnTo>
                    <a:pt x="504" y="746"/>
                  </a:lnTo>
                  <a:lnTo>
                    <a:pt x="445" y="761"/>
                  </a:lnTo>
                  <a:lnTo>
                    <a:pt x="384" y="766"/>
                  </a:lnTo>
                  <a:lnTo>
                    <a:pt x="322" y="761"/>
                  </a:lnTo>
                  <a:lnTo>
                    <a:pt x="262" y="746"/>
                  </a:lnTo>
                  <a:lnTo>
                    <a:pt x="207" y="723"/>
                  </a:lnTo>
                  <a:lnTo>
                    <a:pt x="156" y="691"/>
                  </a:lnTo>
                  <a:lnTo>
                    <a:pt x="112" y="653"/>
                  </a:lnTo>
                  <a:lnTo>
                    <a:pt x="73" y="608"/>
                  </a:lnTo>
                  <a:lnTo>
                    <a:pt x="42" y="558"/>
                  </a:lnTo>
                  <a:lnTo>
                    <a:pt x="20" y="502"/>
                  </a:lnTo>
                  <a:lnTo>
                    <a:pt x="5" y="444"/>
                  </a:lnTo>
                  <a:lnTo>
                    <a:pt x="0" y="382"/>
                  </a:lnTo>
                  <a:lnTo>
                    <a:pt x="5" y="320"/>
                  </a:lnTo>
                  <a:lnTo>
                    <a:pt x="20" y="262"/>
                  </a:lnTo>
                  <a:lnTo>
                    <a:pt x="42" y="207"/>
                  </a:lnTo>
                  <a:lnTo>
                    <a:pt x="73" y="156"/>
                  </a:lnTo>
                  <a:lnTo>
                    <a:pt x="112" y="112"/>
                  </a:lnTo>
                  <a:lnTo>
                    <a:pt x="156" y="73"/>
                  </a:lnTo>
                  <a:lnTo>
                    <a:pt x="207" y="43"/>
                  </a:lnTo>
                  <a:lnTo>
                    <a:pt x="262" y="20"/>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3" name="Freeform 9"/>
            <p:cNvSpPr>
              <a:spLocks/>
            </p:cNvSpPr>
            <p:nvPr userDrawn="1"/>
          </p:nvSpPr>
          <p:spPr bwMode="auto">
            <a:xfrm>
              <a:off x="243" y="1048"/>
              <a:ext cx="382" cy="382"/>
            </a:xfrm>
            <a:custGeom>
              <a:avLst/>
              <a:gdLst/>
              <a:ahLst/>
              <a:cxnLst>
                <a:cxn ang="0">
                  <a:pos x="382" y="0"/>
                </a:cxn>
                <a:cxn ang="0">
                  <a:pos x="443" y="5"/>
                </a:cxn>
                <a:cxn ang="0">
                  <a:pos x="502" y="20"/>
                </a:cxn>
                <a:cxn ang="0">
                  <a:pos x="557" y="42"/>
                </a:cxn>
                <a:cxn ang="0">
                  <a:pos x="607" y="73"/>
                </a:cxn>
                <a:cxn ang="0">
                  <a:pos x="653" y="112"/>
                </a:cxn>
                <a:cxn ang="0">
                  <a:pos x="690" y="156"/>
                </a:cxn>
                <a:cxn ang="0">
                  <a:pos x="723" y="206"/>
                </a:cxn>
                <a:cxn ang="0">
                  <a:pos x="745" y="262"/>
                </a:cxn>
                <a:cxn ang="0">
                  <a:pos x="760" y="320"/>
                </a:cxn>
                <a:cxn ang="0">
                  <a:pos x="765" y="382"/>
                </a:cxn>
                <a:cxn ang="0">
                  <a:pos x="760" y="444"/>
                </a:cxn>
                <a:cxn ang="0">
                  <a:pos x="745" y="502"/>
                </a:cxn>
                <a:cxn ang="0">
                  <a:pos x="723" y="557"/>
                </a:cxn>
                <a:cxn ang="0">
                  <a:pos x="690" y="608"/>
                </a:cxn>
                <a:cxn ang="0">
                  <a:pos x="653" y="653"/>
                </a:cxn>
                <a:cxn ang="0">
                  <a:pos x="607" y="691"/>
                </a:cxn>
                <a:cxn ang="0">
                  <a:pos x="557" y="723"/>
                </a:cxn>
                <a:cxn ang="0">
                  <a:pos x="502" y="746"/>
                </a:cxn>
                <a:cxn ang="0">
                  <a:pos x="443" y="760"/>
                </a:cxn>
                <a:cxn ang="0">
                  <a:pos x="382" y="765"/>
                </a:cxn>
                <a:cxn ang="0">
                  <a:pos x="320" y="760"/>
                </a:cxn>
                <a:cxn ang="0">
                  <a:pos x="261" y="746"/>
                </a:cxn>
                <a:cxn ang="0">
                  <a:pos x="206" y="723"/>
                </a:cxn>
                <a:cxn ang="0">
                  <a:pos x="156" y="691"/>
                </a:cxn>
                <a:cxn ang="0">
                  <a:pos x="112" y="653"/>
                </a:cxn>
                <a:cxn ang="0">
                  <a:pos x="73" y="608"/>
                </a:cxn>
                <a:cxn ang="0">
                  <a:pos x="42" y="557"/>
                </a:cxn>
                <a:cxn ang="0">
                  <a:pos x="19" y="502"/>
                </a:cxn>
                <a:cxn ang="0">
                  <a:pos x="5" y="444"/>
                </a:cxn>
                <a:cxn ang="0">
                  <a:pos x="0" y="382"/>
                </a:cxn>
                <a:cxn ang="0">
                  <a:pos x="5" y="320"/>
                </a:cxn>
                <a:cxn ang="0">
                  <a:pos x="19" y="262"/>
                </a:cxn>
                <a:cxn ang="0">
                  <a:pos x="42" y="206"/>
                </a:cxn>
                <a:cxn ang="0">
                  <a:pos x="73" y="156"/>
                </a:cxn>
                <a:cxn ang="0">
                  <a:pos x="112" y="112"/>
                </a:cxn>
                <a:cxn ang="0">
                  <a:pos x="156" y="73"/>
                </a:cxn>
                <a:cxn ang="0">
                  <a:pos x="206" y="42"/>
                </a:cxn>
                <a:cxn ang="0">
                  <a:pos x="261" y="20"/>
                </a:cxn>
                <a:cxn ang="0">
                  <a:pos x="320" y="5"/>
                </a:cxn>
                <a:cxn ang="0">
                  <a:pos x="382" y="0"/>
                </a:cxn>
              </a:cxnLst>
              <a:rect l="0" t="0" r="r" b="b"/>
              <a:pathLst>
                <a:path w="765" h="765">
                  <a:moveTo>
                    <a:pt x="382" y="0"/>
                  </a:moveTo>
                  <a:lnTo>
                    <a:pt x="443" y="5"/>
                  </a:lnTo>
                  <a:lnTo>
                    <a:pt x="502" y="20"/>
                  </a:lnTo>
                  <a:lnTo>
                    <a:pt x="557" y="42"/>
                  </a:lnTo>
                  <a:lnTo>
                    <a:pt x="607" y="73"/>
                  </a:lnTo>
                  <a:lnTo>
                    <a:pt x="653" y="112"/>
                  </a:lnTo>
                  <a:lnTo>
                    <a:pt x="690" y="156"/>
                  </a:lnTo>
                  <a:lnTo>
                    <a:pt x="723" y="206"/>
                  </a:lnTo>
                  <a:lnTo>
                    <a:pt x="745" y="262"/>
                  </a:lnTo>
                  <a:lnTo>
                    <a:pt x="760" y="320"/>
                  </a:lnTo>
                  <a:lnTo>
                    <a:pt x="765" y="382"/>
                  </a:lnTo>
                  <a:lnTo>
                    <a:pt x="760" y="444"/>
                  </a:lnTo>
                  <a:lnTo>
                    <a:pt x="745" y="502"/>
                  </a:lnTo>
                  <a:lnTo>
                    <a:pt x="723" y="557"/>
                  </a:lnTo>
                  <a:lnTo>
                    <a:pt x="690" y="608"/>
                  </a:lnTo>
                  <a:lnTo>
                    <a:pt x="653" y="653"/>
                  </a:lnTo>
                  <a:lnTo>
                    <a:pt x="607" y="691"/>
                  </a:lnTo>
                  <a:lnTo>
                    <a:pt x="557" y="723"/>
                  </a:lnTo>
                  <a:lnTo>
                    <a:pt x="502" y="746"/>
                  </a:lnTo>
                  <a:lnTo>
                    <a:pt x="443" y="760"/>
                  </a:lnTo>
                  <a:lnTo>
                    <a:pt x="382" y="765"/>
                  </a:lnTo>
                  <a:lnTo>
                    <a:pt x="320" y="760"/>
                  </a:lnTo>
                  <a:lnTo>
                    <a:pt x="261" y="746"/>
                  </a:lnTo>
                  <a:lnTo>
                    <a:pt x="206" y="723"/>
                  </a:lnTo>
                  <a:lnTo>
                    <a:pt x="156" y="691"/>
                  </a:lnTo>
                  <a:lnTo>
                    <a:pt x="112" y="653"/>
                  </a:lnTo>
                  <a:lnTo>
                    <a:pt x="73" y="608"/>
                  </a:lnTo>
                  <a:lnTo>
                    <a:pt x="42" y="557"/>
                  </a:lnTo>
                  <a:lnTo>
                    <a:pt x="19" y="502"/>
                  </a:lnTo>
                  <a:lnTo>
                    <a:pt x="5" y="444"/>
                  </a:lnTo>
                  <a:lnTo>
                    <a:pt x="0" y="382"/>
                  </a:lnTo>
                  <a:lnTo>
                    <a:pt x="5" y="320"/>
                  </a:lnTo>
                  <a:lnTo>
                    <a:pt x="19" y="262"/>
                  </a:lnTo>
                  <a:lnTo>
                    <a:pt x="42" y="206"/>
                  </a:lnTo>
                  <a:lnTo>
                    <a:pt x="73" y="156"/>
                  </a:lnTo>
                  <a:lnTo>
                    <a:pt x="112" y="112"/>
                  </a:lnTo>
                  <a:lnTo>
                    <a:pt x="156" y="73"/>
                  </a:lnTo>
                  <a:lnTo>
                    <a:pt x="206" y="42"/>
                  </a:lnTo>
                  <a:lnTo>
                    <a:pt x="261"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4" name="Freeform 10"/>
            <p:cNvSpPr>
              <a:spLocks/>
            </p:cNvSpPr>
            <p:nvPr userDrawn="1"/>
          </p:nvSpPr>
          <p:spPr bwMode="auto">
            <a:xfrm>
              <a:off x="257" y="1515"/>
              <a:ext cx="382" cy="383"/>
            </a:xfrm>
            <a:custGeom>
              <a:avLst/>
              <a:gdLst/>
              <a:ahLst/>
              <a:cxnLst>
                <a:cxn ang="0">
                  <a:pos x="382" y="0"/>
                </a:cxn>
                <a:cxn ang="0">
                  <a:pos x="444" y="5"/>
                </a:cxn>
                <a:cxn ang="0">
                  <a:pos x="504" y="19"/>
                </a:cxn>
                <a:cxn ang="0">
                  <a:pos x="559" y="42"/>
                </a:cxn>
                <a:cxn ang="0">
                  <a:pos x="610" y="75"/>
                </a:cxn>
                <a:cxn ang="0">
                  <a:pos x="653" y="112"/>
                </a:cxn>
                <a:cxn ang="0">
                  <a:pos x="692" y="157"/>
                </a:cxn>
                <a:cxn ang="0">
                  <a:pos x="723" y="208"/>
                </a:cxn>
                <a:cxn ang="0">
                  <a:pos x="746" y="263"/>
                </a:cxn>
                <a:cxn ang="0">
                  <a:pos x="761" y="322"/>
                </a:cxn>
                <a:cxn ang="0">
                  <a:pos x="765" y="383"/>
                </a:cxn>
                <a:cxn ang="0">
                  <a:pos x="761" y="445"/>
                </a:cxn>
                <a:cxn ang="0">
                  <a:pos x="746" y="504"/>
                </a:cxn>
                <a:cxn ang="0">
                  <a:pos x="723" y="559"/>
                </a:cxn>
                <a:cxn ang="0">
                  <a:pos x="692" y="609"/>
                </a:cxn>
                <a:cxn ang="0">
                  <a:pos x="653" y="653"/>
                </a:cxn>
                <a:cxn ang="0">
                  <a:pos x="610" y="692"/>
                </a:cxn>
                <a:cxn ang="0">
                  <a:pos x="559" y="723"/>
                </a:cxn>
                <a:cxn ang="0">
                  <a:pos x="504" y="746"/>
                </a:cxn>
                <a:cxn ang="0">
                  <a:pos x="444" y="760"/>
                </a:cxn>
                <a:cxn ang="0">
                  <a:pos x="382" y="765"/>
                </a:cxn>
                <a:cxn ang="0">
                  <a:pos x="320" y="760"/>
                </a:cxn>
                <a:cxn ang="0">
                  <a:pos x="262" y="746"/>
                </a:cxn>
                <a:cxn ang="0">
                  <a:pos x="207" y="723"/>
                </a:cxn>
                <a:cxn ang="0">
                  <a:pos x="156" y="692"/>
                </a:cxn>
                <a:cxn ang="0">
                  <a:pos x="113" y="653"/>
                </a:cxn>
                <a:cxn ang="0">
                  <a:pos x="74" y="609"/>
                </a:cxn>
                <a:cxn ang="0">
                  <a:pos x="43" y="559"/>
                </a:cxn>
                <a:cxn ang="0">
                  <a:pos x="20" y="504"/>
                </a:cxn>
                <a:cxn ang="0">
                  <a:pos x="5" y="445"/>
                </a:cxn>
                <a:cxn ang="0">
                  <a:pos x="0" y="383"/>
                </a:cxn>
                <a:cxn ang="0">
                  <a:pos x="5" y="322"/>
                </a:cxn>
                <a:cxn ang="0">
                  <a:pos x="20" y="263"/>
                </a:cxn>
                <a:cxn ang="0">
                  <a:pos x="43" y="208"/>
                </a:cxn>
                <a:cxn ang="0">
                  <a:pos x="74" y="157"/>
                </a:cxn>
                <a:cxn ang="0">
                  <a:pos x="113" y="112"/>
                </a:cxn>
                <a:cxn ang="0">
                  <a:pos x="156" y="75"/>
                </a:cxn>
                <a:cxn ang="0">
                  <a:pos x="207" y="42"/>
                </a:cxn>
                <a:cxn ang="0">
                  <a:pos x="262" y="19"/>
                </a:cxn>
                <a:cxn ang="0">
                  <a:pos x="320" y="5"/>
                </a:cxn>
                <a:cxn ang="0">
                  <a:pos x="382" y="0"/>
                </a:cxn>
              </a:cxnLst>
              <a:rect l="0" t="0" r="r" b="b"/>
              <a:pathLst>
                <a:path w="765" h="765">
                  <a:moveTo>
                    <a:pt x="382" y="0"/>
                  </a:moveTo>
                  <a:lnTo>
                    <a:pt x="444" y="5"/>
                  </a:lnTo>
                  <a:lnTo>
                    <a:pt x="504" y="19"/>
                  </a:lnTo>
                  <a:lnTo>
                    <a:pt x="559" y="42"/>
                  </a:lnTo>
                  <a:lnTo>
                    <a:pt x="610" y="75"/>
                  </a:lnTo>
                  <a:lnTo>
                    <a:pt x="653" y="112"/>
                  </a:lnTo>
                  <a:lnTo>
                    <a:pt x="692" y="157"/>
                  </a:lnTo>
                  <a:lnTo>
                    <a:pt x="723" y="208"/>
                  </a:lnTo>
                  <a:lnTo>
                    <a:pt x="746" y="263"/>
                  </a:lnTo>
                  <a:lnTo>
                    <a:pt x="761" y="322"/>
                  </a:lnTo>
                  <a:lnTo>
                    <a:pt x="765" y="383"/>
                  </a:lnTo>
                  <a:lnTo>
                    <a:pt x="761" y="445"/>
                  </a:lnTo>
                  <a:lnTo>
                    <a:pt x="746" y="504"/>
                  </a:lnTo>
                  <a:lnTo>
                    <a:pt x="723" y="559"/>
                  </a:lnTo>
                  <a:lnTo>
                    <a:pt x="692" y="609"/>
                  </a:lnTo>
                  <a:lnTo>
                    <a:pt x="653" y="653"/>
                  </a:lnTo>
                  <a:lnTo>
                    <a:pt x="610" y="692"/>
                  </a:lnTo>
                  <a:lnTo>
                    <a:pt x="559" y="723"/>
                  </a:lnTo>
                  <a:lnTo>
                    <a:pt x="504" y="746"/>
                  </a:lnTo>
                  <a:lnTo>
                    <a:pt x="444" y="760"/>
                  </a:lnTo>
                  <a:lnTo>
                    <a:pt x="382" y="765"/>
                  </a:lnTo>
                  <a:lnTo>
                    <a:pt x="320" y="760"/>
                  </a:lnTo>
                  <a:lnTo>
                    <a:pt x="262" y="746"/>
                  </a:lnTo>
                  <a:lnTo>
                    <a:pt x="207" y="723"/>
                  </a:lnTo>
                  <a:lnTo>
                    <a:pt x="156" y="692"/>
                  </a:lnTo>
                  <a:lnTo>
                    <a:pt x="113" y="653"/>
                  </a:lnTo>
                  <a:lnTo>
                    <a:pt x="74" y="609"/>
                  </a:lnTo>
                  <a:lnTo>
                    <a:pt x="43" y="559"/>
                  </a:lnTo>
                  <a:lnTo>
                    <a:pt x="20" y="504"/>
                  </a:lnTo>
                  <a:lnTo>
                    <a:pt x="5" y="445"/>
                  </a:lnTo>
                  <a:lnTo>
                    <a:pt x="0" y="383"/>
                  </a:lnTo>
                  <a:lnTo>
                    <a:pt x="5" y="322"/>
                  </a:lnTo>
                  <a:lnTo>
                    <a:pt x="20" y="263"/>
                  </a:lnTo>
                  <a:lnTo>
                    <a:pt x="43" y="208"/>
                  </a:lnTo>
                  <a:lnTo>
                    <a:pt x="74" y="157"/>
                  </a:lnTo>
                  <a:lnTo>
                    <a:pt x="113" y="112"/>
                  </a:lnTo>
                  <a:lnTo>
                    <a:pt x="156" y="75"/>
                  </a:lnTo>
                  <a:lnTo>
                    <a:pt x="207"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5" name="Freeform 11"/>
            <p:cNvSpPr>
              <a:spLocks/>
            </p:cNvSpPr>
            <p:nvPr userDrawn="1"/>
          </p:nvSpPr>
          <p:spPr bwMode="auto">
            <a:xfrm>
              <a:off x="612" y="774"/>
              <a:ext cx="382" cy="382"/>
            </a:xfrm>
            <a:custGeom>
              <a:avLst/>
              <a:gdLst/>
              <a:ahLst/>
              <a:cxnLst>
                <a:cxn ang="0">
                  <a:pos x="382" y="0"/>
                </a:cxn>
                <a:cxn ang="0">
                  <a:pos x="444" y="5"/>
                </a:cxn>
                <a:cxn ang="0">
                  <a:pos x="502" y="20"/>
                </a:cxn>
                <a:cxn ang="0">
                  <a:pos x="557" y="43"/>
                </a:cxn>
                <a:cxn ang="0">
                  <a:pos x="608" y="74"/>
                </a:cxn>
                <a:cxn ang="0">
                  <a:pos x="653" y="113"/>
                </a:cxn>
                <a:cxn ang="0">
                  <a:pos x="691" y="156"/>
                </a:cxn>
                <a:cxn ang="0">
                  <a:pos x="723" y="207"/>
                </a:cxn>
                <a:cxn ang="0">
                  <a:pos x="746" y="262"/>
                </a:cxn>
                <a:cxn ang="0">
                  <a:pos x="760" y="321"/>
                </a:cxn>
                <a:cxn ang="0">
                  <a:pos x="765" y="382"/>
                </a:cxn>
                <a:cxn ang="0">
                  <a:pos x="760" y="444"/>
                </a:cxn>
                <a:cxn ang="0">
                  <a:pos x="746" y="503"/>
                </a:cxn>
                <a:cxn ang="0">
                  <a:pos x="723" y="558"/>
                </a:cxn>
                <a:cxn ang="0">
                  <a:pos x="691" y="608"/>
                </a:cxn>
                <a:cxn ang="0">
                  <a:pos x="653" y="654"/>
                </a:cxn>
                <a:cxn ang="0">
                  <a:pos x="608" y="691"/>
                </a:cxn>
                <a:cxn ang="0">
                  <a:pos x="557" y="723"/>
                </a:cxn>
                <a:cxn ang="0">
                  <a:pos x="502" y="746"/>
                </a:cxn>
                <a:cxn ang="0">
                  <a:pos x="444" y="761"/>
                </a:cxn>
                <a:cxn ang="0">
                  <a:pos x="382" y="766"/>
                </a:cxn>
                <a:cxn ang="0">
                  <a:pos x="320" y="761"/>
                </a:cxn>
                <a:cxn ang="0">
                  <a:pos x="262" y="746"/>
                </a:cxn>
                <a:cxn ang="0">
                  <a:pos x="207" y="723"/>
                </a:cxn>
                <a:cxn ang="0">
                  <a:pos x="156" y="691"/>
                </a:cxn>
                <a:cxn ang="0">
                  <a:pos x="112" y="654"/>
                </a:cxn>
                <a:cxn ang="0">
                  <a:pos x="73" y="608"/>
                </a:cxn>
                <a:cxn ang="0">
                  <a:pos x="42" y="558"/>
                </a:cxn>
                <a:cxn ang="0">
                  <a:pos x="20" y="503"/>
                </a:cxn>
                <a:cxn ang="0">
                  <a:pos x="5" y="444"/>
                </a:cxn>
                <a:cxn ang="0">
                  <a:pos x="0" y="382"/>
                </a:cxn>
                <a:cxn ang="0">
                  <a:pos x="5" y="321"/>
                </a:cxn>
                <a:cxn ang="0">
                  <a:pos x="20" y="262"/>
                </a:cxn>
                <a:cxn ang="0">
                  <a:pos x="42" y="207"/>
                </a:cxn>
                <a:cxn ang="0">
                  <a:pos x="73" y="156"/>
                </a:cxn>
                <a:cxn ang="0">
                  <a:pos x="112" y="113"/>
                </a:cxn>
                <a:cxn ang="0">
                  <a:pos x="156" y="74"/>
                </a:cxn>
                <a:cxn ang="0">
                  <a:pos x="207"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1" y="156"/>
                  </a:lnTo>
                  <a:lnTo>
                    <a:pt x="723" y="207"/>
                  </a:lnTo>
                  <a:lnTo>
                    <a:pt x="746" y="262"/>
                  </a:lnTo>
                  <a:lnTo>
                    <a:pt x="760" y="321"/>
                  </a:lnTo>
                  <a:lnTo>
                    <a:pt x="765" y="382"/>
                  </a:lnTo>
                  <a:lnTo>
                    <a:pt x="760" y="444"/>
                  </a:lnTo>
                  <a:lnTo>
                    <a:pt x="746" y="503"/>
                  </a:lnTo>
                  <a:lnTo>
                    <a:pt x="723" y="558"/>
                  </a:lnTo>
                  <a:lnTo>
                    <a:pt x="691" y="608"/>
                  </a:lnTo>
                  <a:lnTo>
                    <a:pt x="653" y="654"/>
                  </a:lnTo>
                  <a:lnTo>
                    <a:pt x="608" y="691"/>
                  </a:lnTo>
                  <a:lnTo>
                    <a:pt x="557" y="723"/>
                  </a:lnTo>
                  <a:lnTo>
                    <a:pt x="502" y="746"/>
                  </a:lnTo>
                  <a:lnTo>
                    <a:pt x="444" y="761"/>
                  </a:lnTo>
                  <a:lnTo>
                    <a:pt x="382" y="766"/>
                  </a:lnTo>
                  <a:lnTo>
                    <a:pt x="320" y="761"/>
                  </a:lnTo>
                  <a:lnTo>
                    <a:pt x="262" y="746"/>
                  </a:lnTo>
                  <a:lnTo>
                    <a:pt x="207" y="723"/>
                  </a:lnTo>
                  <a:lnTo>
                    <a:pt x="156" y="691"/>
                  </a:lnTo>
                  <a:lnTo>
                    <a:pt x="112" y="654"/>
                  </a:lnTo>
                  <a:lnTo>
                    <a:pt x="73" y="608"/>
                  </a:lnTo>
                  <a:lnTo>
                    <a:pt x="42" y="558"/>
                  </a:lnTo>
                  <a:lnTo>
                    <a:pt x="20" y="503"/>
                  </a:lnTo>
                  <a:lnTo>
                    <a:pt x="5" y="444"/>
                  </a:lnTo>
                  <a:lnTo>
                    <a:pt x="0" y="382"/>
                  </a:lnTo>
                  <a:lnTo>
                    <a:pt x="5" y="321"/>
                  </a:lnTo>
                  <a:lnTo>
                    <a:pt x="20" y="262"/>
                  </a:lnTo>
                  <a:lnTo>
                    <a:pt x="42" y="207"/>
                  </a:lnTo>
                  <a:lnTo>
                    <a:pt x="73" y="156"/>
                  </a:lnTo>
                  <a:lnTo>
                    <a:pt x="112" y="113"/>
                  </a:lnTo>
                  <a:lnTo>
                    <a:pt x="156" y="74"/>
                  </a:lnTo>
                  <a:lnTo>
                    <a:pt x="207"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6" name="Freeform 12"/>
            <p:cNvSpPr>
              <a:spLocks/>
            </p:cNvSpPr>
            <p:nvPr userDrawn="1"/>
          </p:nvSpPr>
          <p:spPr bwMode="auto">
            <a:xfrm>
              <a:off x="186" y="584"/>
              <a:ext cx="383" cy="383"/>
            </a:xfrm>
            <a:custGeom>
              <a:avLst/>
              <a:gdLst/>
              <a:ahLst/>
              <a:cxnLst>
                <a:cxn ang="0">
                  <a:pos x="382" y="0"/>
                </a:cxn>
                <a:cxn ang="0">
                  <a:pos x="444" y="5"/>
                </a:cxn>
                <a:cxn ang="0">
                  <a:pos x="502" y="19"/>
                </a:cxn>
                <a:cxn ang="0">
                  <a:pos x="557" y="42"/>
                </a:cxn>
                <a:cxn ang="0">
                  <a:pos x="608" y="73"/>
                </a:cxn>
                <a:cxn ang="0">
                  <a:pos x="653" y="112"/>
                </a:cxn>
                <a:cxn ang="0">
                  <a:pos x="690" y="156"/>
                </a:cxn>
                <a:cxn ang="0">
                  <a:pos x="723" y="206"/>
                </a:cxn>
                <a:cxn ang="0">
                  <a:pos x="746" y="261"/>
                </a:cxn>
                <a:cxn ang="0">
                  <a:pos x="760" y="320"/>
                </a:cxn>
                <a:cxn ang="0">
                  <a:pos x="765" y="382"/>
                </a:cxn>
                <a:cxn ang="0">
                  <a:pos x="760" y="443"/>
                </a:cxn>
                <a:cxn ang="0">
                  <a:pos x="746" y="502"/>
                </a:cxn>
                <a:cxn ang="0">
                  <a:pos x="723" y="557"/>
                </a:cxn>
                <a:cxn ang="0">
                  <a:pos x="690" y="608"/>
                </a:cxn>
                <a:cxn ang="0">
                  <a:pos x="653" y="653"/>
                </a:cxn>
                <a:cxn ang="0">
                  <a:pos x="608" y="690"/>
                </a:cxn>
                <a:cxn ang="0">
                  <a:pos x="557" y="723"/>
                </a:cxn>
                <a:cxn ang="0">
                  <a:pos x="502" y="746"/>
                </a:cxn>
                <a:cxn ang="0">
                  <a:pos x="444" y="760"/>
                </a:cxn>
                <a:cxn ang="0">
                  <a:pos x="382" y="765"/>
                </a:cxn>
                <a:cxn ang="0">
                  <a:pos x="320" y="760"/>
                </a:cxn>
                <a:cxn ang="0">
                  <a:pos x="262" y="746"/>
                </a:cxn>
                <a:cxn ang="0">
                  <a:pos x="206" y="723"/>
                </a:cxn>
                <a:cxn ang="0">
                  <a:pos x="156" y="690"/>
                </a:cxn>
                <a:cxn ang="0">
                  <a:pos x="112" y="653"/>
                </a:cxn>
                <a:cxn ang="0">
                  <a:pos x="73" y="608"/>
                </a:cxn>
                <a:cxn ang="0">
                  <a:pos x="42" y="557"/>
                </a:cxn>
                <a:cxn ang="0">
                  <a:pos x="20" y="502"/>
                </a:cxn>
                <a:cxn ang="0">
                  <a:pos x="5" y="443"/>
                </a:cxn>
                <a:cxn ang="0">
                  <a:pos x="0" y="382"/>
                </a:cxn>
                <a:cxn ang="0">
                  <a:pos x="5" y="320"/>
                </a:cxn>
                <a:cxn ang="0">
                  <a:pos x="20"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4" y="5"/>
                  </a:lnTo>
                  <a:lnTo>
                    <a:pt x="502" y="19"/>
                  </a:lnTo>
                  <a:lnTo>
                    <a:pt x="557" y="42"/>
                  </a:lnTo>
                  <a:lnTo>
                    <a:pt x="608" y="73"/>
                  </a:lnTo>
                  <a:lnTo>
                    <a:pt x="653" y="112"/>
                  </a:lnTo>
                  <a:lnTo>
                    <a:pt x="690" y="156"/>
                  </a:lnTo>
                  <a:lnTo>
                    <a:pt x="723" y="206"/>
                  </a:lnTo>
                  <a:lnTo>
                    <a:pt x="746" y="261"/>
                  </a:lnTo>
                  <a:lnTo>
                    <a:pt x="760" y="320"/>
                  </a:lnTo>
                  <a:lnTo>
                    <a:pt x="765" y="382"/>
                  </a:lnTo>
                  <a:lnTo>
                    <a:pt x="760" y="443"/>
                  </a:lnTo>
                  <a:lnTo>
                    <a:pt x="746" y="502"/>
                  </a:lnTo>
                  <a:lnTo>
                    <a:pt x="723" y="557"/>
                  </a:lnTo>
                  <a:lnTo>
                    <a:pt x="690" y="608"/>
                  </a:lnTo>
                  <a:lnTo>
                    <a:pt x="653" y="653"/>
                  </a:lnTo>
                  <a:lnTo>
                    <a:pt x="608" y="690"/>
                  </a:lnTo>
                  <a:lnTo>
                    <a:pt x="557" y="723"/>
                  </a:lnTo>
                  <a:lnTo>
                    <a:pt x="502" y="746"/>
                  </a:lnTo>
                  <a:lnTo>
                    <a:pt x="444" y="760"/>
                  </a:lnTo>
                  <a:lnTo>
                    <a:pt x="382" y="765"/>
                  </a:lnTo>
                  <a:lnTo>
                    <a:pt x="320" y="760"/>
                  </a:lnTo>
                  <a:lnTo>
                    <a:pt x="262" y="746"/>
                  </a:lnTo>
                  <a:lnTo>
                    <a:pt x="206" y="723"/>
                  </a:lnTo>
                  <a:lnTo>
                    <a:pt x="156" y="690"/>
                  </a:lnTo>
                  <a:lnTo>
                    <a:pt x="112" y="653"/>
                  </a:lnTo>
                  <a:lnTo>
                    <a:pt x="73" y="608"/>
                  </a:lnTo>
                  <a:lnTo>
                    <a:pt x="42" y="557"/>
                  </a:lnTo>
                  <a:lnTo>
                    <a:pt x="20" y="502"/>
                  </a:lnTo>
                  <a:lnTo>
                    <a:pt x="5" y="443"/>
                  </a:lnTo>
                  <a:lnTo>
                    <a:pt x="0" y="382"/>
                  </a:lnTo>
                  <a:lnTo>
                    <a:pt x="5" y="320"/>
                  </a:lnTo>
                  <a:lnTo>
                    <a:pt x="20"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7" name="Freeform 13"/>
            <p:cNvSpPr>
              <a:spLocks/>
            </p:cNvSpPr>
            <p:nvPr userDrawn="1"/>
          </p:nvSpPr>
          <p:spPr bwMode="auto">
            <a:xfrm>
              <a:off x="556" y="308"/>
              <a:ext cx="382" cy="383"/>
            </a:xfrm>
            <a:custGeom>
              <a:avLst/>
              <a:gdLst/>
              <a:ahLst/>
              <a:cxnLst>
                <a:cxn ang="0">
                  <a:pos x="382" y="0"/>
                </a:cxn>
                <a:cxn ang="0">
                  <a:pos x="444" y="4"/>
                </a:cxn>
                <a:cxn ang="0">
                  <a:pos x="502" y="19"/>
                </a:cxn>
                <a:cxn ang="0">
                  <a:pos x="557" y="42"/>
                </a:cxn>
                <a:cxn ang="0">
                  <a:pos x="608" y="74"/>
                </a:cxn>
                <a:cxn ang="0">
                  <a:pos x="653" y="112"/>
                </a:cxn>
                <a:cxn ang="0">
                  <a:pos x="691" y="157"/>
                </a:cxn>
                <a:cxn ang="0">
                  <a:pos x="723" y="207"/>
                </a:cxn>
                <a:cxn ang="0">
                  <a:pos x="746" y="263"/>
                </a:cxn>
                <a:cxn ang="0">
                  <a:pos x="760" y="321"/>
                </a:cxn>
                <a:cxn ang="0">
                  <a:pos x="765" y="383"/>
                </a:cxn>
                <a:cxn ang="0">
                  <a:pos x="760" y="445"/>
                </a:cxn>
                <a:cxn ang="0">
                  <a:pos x="746" y="503"/>
                </a:cxn>
                <a:cxn ang="0">
                  <a:pos x="723" y="558"/>
                </a:cxn>
                <a:cxn ang="0">
                  <a:pos x="691" y="609"/>
                </a:cxn>
                <a:cxn ang="0">
                  <a:pos x="653" y="653"/>
                </a:cxn>
                <a:cxn ang="0">
                  <a:pos x="608" y="692"/>
                </a:cxn>
                <a:cxn ang="0">
                  <a:pos x="557" y="723"/>
                </a:cxn>
                <a:cxn ang="0">
                  <a:pos x="502" y="745"/>
                </a:cxn>
                <a:cxn ang="0">
                  <a:pos x="444" y="760"/>
                </a:cxn>
                <a:cxn ang="0">
                  <a:pos x="382" y="765"/>
                </a:cxn>
                <a:cxn ang="0">
                  <a:pos x="320" y="760"/>
                </a:cxn>
                <a:cxn ang="0">
                  <a:pos x="262" y="745"/>
                </a:cxn>
                <a:cxn ang="0">
                  <a:pos x="206" y="723"/>
                </a:cxn>
                <a:cxn ang="0">
                  <a:pos x="156" y="692"/>
                </a:cxn>
                <a:cxn ang="0">
                  <a:pos x="112" y="653"/>
                </a:cxn>
                <a:cxn ang="0">
                  <a:pos x="73" y="609"/>
                </a:cxn>
                <a:cxn ang="0">
                  <a:pos x="42" y="558"/>
                </a:cxn>
                <a:cxn ang="0">
                  <a:pos x="20" y="503"/>
                </a:cxn>
                <a:cxn ang="0">
                  <a:pos x="5" y="445"/>
                </a:cxn>
                <a:cxn ang="0">
                  <a:pos x="0" y="383"/>
                </a:cxn>
                <a:cxn ang="0">
                  <a:pos x="5" y="321"/>
                </a:cxn>
                <a:cxn ang="0">
                  <a:pos x="20" y="263"/>
                </a:cxn>
                <a:cxn ang="0">
                  <a:pos x="42" y="207"/>
                </a:cxn>
                <a:cxn ang="0">
                  <a:pos x="73" y="157"/>
                </a:cxn>
                <a:cxn ang="0">
                  <a:pos x="112" y="112"/>
                </a:cxn>
                <a:cxn ang="0">
                  <a:pos x="156" y="74"/>
                </a:cxn>
                <a:cxn ang="0">
                  <a:pos x="206" y="42"/>
                </a:cxn>
                <a:cxn ang="0">
                  <a:pos x="262" y="19"/>
                </a:cxn>
                <a:cxn ang="0">
                  <a:pos x="320" y="4"/>
                </a:cxn>
                <a:cxn ang="0">
                  <a:pos x="382" y="0"/>
                </a:cxn>
              </a:cxnLst>
              <a:rect l="0" t="0" r="r" b="b"/>
              <a:pathLst>
                <a:path w="765" h="765">
                  <a:moveTo>
                    <a:pt x="382" y="0"/>
                  </a:moveTo>
                  <a:lnTo>
                    <a:pt x="444" y="4"/>
                  </a:lnTo>
                  <a:lnTo>
                    <a:pt x="502" y="19"/>
                  </a:lnTo>
                  <a:lnTo>
                    <a:pt x="557" y="42"/>
                  </a:lnTo>
                  <a:lnTo>
                    <a:pt x="608" y="74"/>
                  </a:lnTo>
                  <a:lnTo>
                    <a:pt x="653" y="112"/>
                  </a:lnTo>
                  <a:lnTo>
                    <a:pt x="691" y="157"/>
                  </a:lnTo>
                  <a:lnTo>
                    <a:pt x="723" y="207"/>
                  </a:lnTo>
                  <a:lnTo>
                    <a:pt x="746" y="263"/>
                  </a:lnTo>
                  <a:lnTo>
                    <a:pt x="760" y="321"/>
                  </a:lnTo>
                  <a:lnTo>
                    <a:pt x="765" y="383"/>
                  </a:lnTo>
                  <a:lnTo>
                    <a:pt x="760" y="445"/>
                  </a:lnTo>
                  <a:lnTo>
                    <a:pt x="746" y="503"/>
                  </a:lnTo>
                  <a:lnTo>
                    <a:pt x="723" y="558"/>
                  </a:lnTo>
                  <a:lnTo>
                    <a:pt x="691" y="609"/>
                  </a:lnTo>
                  <a:lnTo>
                    <a:pt x="653" y="653"/>
                  </a:lnTo>
                  <a:lnTo>
                    <a:pt x="608" y="692"/>
                  </a:lnTo>
                  <a:lnTo>
                    <a:pt x="557" y="723"/>
                  </a:lnTo>
                  <a:lnTo>
                    <a:pt x="502" y="745"/>
                  </a:lnTo>
                  <a:lnTo>
                    <a:pt x="444" y="760"/>
                  </a:lnTo>
                  <a:lnTo>
                    <a:pt x="382" y="765"/>
                  </a:lnTo>
                  <a:lnTo>
                    <a:pt x="320" y="760"/>
                  </a:lnTo>
                  <a:lnTo>
                    <a:pt x="262" y="745"/>
                  </a:lnTo>
                  <a:lnTo>
                    <a:pt x="206" y="723"/>
                  </a:lnTo>
                  <a:lnTo>
                    <a:pt x="156" y="692"/>
                  </a:lnTo>
                  <a:lnTo>
                    <a:pt x="112" y="653"/>
                  </a:lnTo>
                  <a:lnTo>
                    <a:pt x="73" y="609"/>
                  </a:lnTo>
                  <a:lnTo>
                    <a:pt x="42" y="558"/>
                  </a:lnTo>
                  <a:lnTo>
                    <a:pt x="20" y="503"/>
                  </a:lnTo>
                  <a:lnTo>
                    <a:pt x="5" y="445"/>
                  </a:lnTo>
                  <a:lnTo>
                    <a:pt x="0" y="383"/>
                  </a:lnTo>
                  <a:lnTo>
                    <a:pt x="5" y="321"/>
                  </a:lnTo>
                  <a:lnTo>
                    <a:pt x="20" y="263"/>
                  </a:lnTo>
                  <a:lnTo>
                    <a:pt x="42" y="207"/>
                  </a:lnTo>
                  <a:lnTo>
                    <a:pt x="73" y="157"/>
                  </a:lnTo>
                  <a:lnTo>
                    <a:pt x="112" y="112"/>
                  </a:lnTo>
                  <a:lnTo>
                    <a:pt x="156" y="74"/>
                  </a:lnTo>
                  <a:lnTo>
                    <a:pt x="206" y="42"/>
                  </a:lnTo>
                  <a:lnTo>
                    <a:pt x="262" y="19"/>
                  </a:lnTo>
                  <a:lnTo>
                    <a:pt x="320" y="4"/>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8" name="Freeform 14"/>
            <p:cNvSpPr>
              <a:spLocks/>
            </p:cNvSpPr>
            <p:nvPr userDrawn="1"/>
          </p:nvSpPr>
          <p:spPr bwMode="auto">
            <a:xfrm>
              <a:off x="967" y="1089"/>
              <a:ext cx="223" cy="224"/>
            </a:xfrm>
            <a:custGeom>
              <a:avLst/>
              <a:gdLst/>
              <a:ahLst/>
              <a:cxnLst>
                <a:cxn ang="0">
                  <a:pos x="223" y="0"/>
                </a:cxn>
                <a:cxn ang="0">
                  <a:pos x="268" y="5"/>
                </a:cxn>
                <a:cxn ang="0">
                  <a:pos x="310" y="18"/>
                </a:cxn>
                <a:cxn ang="0">
                  <a:pos x="349" y="39"/>
                </a:cxn>
                <a:cxn ang="0">
                  <a:pos x="382" y="65"/>
                </a:cxn>
                <a:cxn ang="0">
                  <a:pos x="409" y="99"/>
                </a:cxn>
                <a:cxn ang="0">
                  <a:pos x="429" y="136"/>
                </a:cxn>
                <a:cxn ang="0">
                  <a:pos x="442" y="179"/>
                </a:cxn>
                <a:cxn ang="0">
                  <a:pos x="447" y="224"/>
                </a:cxn>
                <a:cxn ang="0">
                  <a:pos x="442" y="270"/>
                </a:cxn>
                <a:cxn ang="0">
                  <a:pos x="429" y="312"/>
                </a:cxn>
                <a:cxn ang="0">
                  <a:pos x="409" y="349"/>
                </a:cxn>
                <a:cxn ang="0">
                  <a:pos x="382" y="383"/>
                </a:cxn>
                <a:cxn ang="0">
                  <a:pos x="349" y="409"/>
                </a:cxn>
                <a:cxn ang="0">
                  <a:pos x="310" y="430"/>
                </a:cxn>
                <a:cxn ang="0">
                  <a:pos x="268" y="443"/>
                </a:cxn>
                <a:cxn ang="0">
                  <a:pos x="223" y="448"/>
                </a:cxn>
                <a:cxn ang="0">
                  <a:pos x="177" y="443"/>
                </a:cxn>
                <a:cxn ang="0">
                  <a:pos x="137" y="430"/>
                </a:cxn>
                <a:cxn ang="0">
                  <a:pos x="98" y="409"/>
                </a:cxn>
                <a:cxn ang="0">
                  <a:pos x="65" y="383"/>
                </a:cxn>
                <a:cxn ang="0">
                  <a:pos x="37" y="349"/>
                </a:cxn>
                <a:cxn ang="0">
                  <a:pos x="18" y="312"/>
                </a:cxn>
                <a:cxn ang="0">
                  <a:pos x="5" y="270"/>
                </a:cxn>
                <a:cxn ang="0">
                  <a:pos x="0" y="224"/>
                </a:cxn>
                <a:cxn ang="0">
                  <a:pos x="5" y="179"/>
                </a:cxn>
                <a:cxn ang="0">
                  <a:pos x="18" y="136"/>
                </a:cxn>
                <a:cxn ang="0">
                  <a:pos x="37" y="99"/>
                </a:cxn>
                <a:cxn ang="0">
                  <a:pos x="65" y="65"/>
                </a:cxn>
                <a:cxn ang="0">
                  <a:pos x="98" y="39"/>
                </a:cxn>
                <a:cxn ang="0">
                  <a:pos x="137" y="18"/>
                </a:cxn>
                <a:cxn ang="0">
                  <a:pos x="177" y="5"/>
                </a:cxn>
                <a:cxn ang="0">
                  <a:pos x="223" y="0"/>
                </a:cxn>
              </a:cxnLst>
              <a:rect l="0" t="0" r="r" b="b"/>
              <a:pathLst>
                <a:path w="447" h="448">
                  <a:moveTo>
                    <a:pt x="223" y="0"/>
                  </a:moveTo>
                  <a:lnTo>
                    <a:pt x="268" y="5"/>
                  </a:lnTo>
                  <a:lnTo>
                    <a:pt x="310" y="18"/>
                  </a:lnTo>
                  <a:lnTo>
                    <a:pt x="349" y="39"/>
                  </a:lnTo>
                  <a:lnTo>
                    <a:pt x="382" y="65"/>
                  </a:lnTo>
                  <a:lnTo>
                    <a:pt x="409" y="99"/>
                  </a:lnTo>
                  <a:lnTo>
                    <a:pt x="429" y="136"/>
                  </a:lnTo>
                  <a:lnTo>
                    <a:pt x="442" y="179"/>
                  </a:lnTo>
                  <a:lnTo>
                    <a:pt x="447" y="224"/>
                  </a:lnTo>
                  <a:lnTo>
                    <a:pt x="442" y="270"/>
                  </a:lnTo>
                  <a:lnTo>
                    <a:pt x="429" y="312"/>
                  </a:lnTo>
                  <a:lnTo>
                    <a:pt x="409" y="349"/>
                  </a:lnTo>
                  <a:lnTo>
                    <a:pt x="382" y="383"/>
                  </a:lnTo>
                  <a:lnTo>
                    <a:pt x="349" y="409"/>
                  </a:lnTo>
                  <a:lnTo>
                    <a:pt x="310" y="430"/>
                  </a:lnTo>
                  <a:lnTo>
                    <a:pt x="268" y="443"/>
                  </a:lnTo>
                  <a:lnTo>
                    <a:pt x="223" y="448"/>
                  </a:lnTo>
                  <a:lnTo>
                    <a:pt x="177" y="443"/>
                  </a:lnTo>
                  <a:lnTo>
                    <a:pt x="137" y="430"/>
                  </a:lnTo>
                  <a:lnTo>
                    <a:pt x="98" y="409"/>
                  </a:lnTo>
                  <a:lnTo>
                    <a:pt x="65" y="383"/>
                  </a:lnTo>
                  <a:lnTo>
                    <a:pt x="37" y="349"/>
                  </a:lnTo>
                  <a:lnTo>
                    <a:pt x="18" y="312"/>
                  </a:lnTo>
                  <a:lnTo>
                    <a:pt x="5" y="270"/>
                  </a:lnTo>
                  <a:lnTo>
                    <a:pt x="0" y="224"/>
                  </a:lnTo>
                  <a:lnTo>
                    <a:pt x="5" y="179"/>
                  </a:lnTo>
                  <a:lnTo>
                    <a:pt x="18" y="136"/>
                  </a:lnTo>
                  <a:lnTo>
                    <a:pt x="37" y="99"/>
                  </a:lnTo>
                  <a:lnTo>
                    <a:pt x="65" y="65"/>
                  </a:lnTo>
                  <a:lnTo>
                    <a:pt x="98" y="39"/>
                  </a:lnTo>
                  <a:lnTo>
                    <a:pt x="137" y="18"/>
                  </a:lnTo>
                  <a:lnTo>
                    <a:pt x="177" y="5"/>
                  </a:lnTo>
                  <a:lnTo>
                    <a:pt x="22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9" name="Freeform 15"/>
            <p:cNvSpPr>
              <a:spLocks/>
            </p:cNvSpPr>
            <p:nvPr userDrawn="1"/>
          </p:nvSpPr>
          <p:spPr bwMode="auto">
            <a:xfrm>
              <a:off x="-9" y="-63"/>
              <a:ext cx="224" cy="223"/>
            </a:xfrm>
            <a:custGeom>
              <a:avLst/>
              <a:gdLst/>
              <a:ahLst/>
              <a:cxnLst>
                <a:cxn ang="0">
                  <a:pos x="224" y="0"/>
                </a:cxn>
                <a:cxn ang="0">
                  <a:pos x="270" y="5"/>
                </a:cxn>
                <a:cxn ang="0">
                  <a:pos x="312" y="18"/>
                </a:cxn>
                <a:cxn ang="0">
                  <a:pos x="350" y="37"/>
                </a:cxn>
                <a:cxn ang="0">
                  <a:pos x="384" y="65"/>
                </a:cxn>
                <a:cxn ang="0">
                  <a:pos x="410" y="97"/>
                </a:cxn>
                <a:cxn ang="0">
                  <a:pos x="431" y="136"/>
                </a:cxn>
                <a:cxn ang="0">
                  <a:pos x="444" y="179"/>
                </a:cxn>
                <a:cxn ang="0">
                  <a:pos x="449" y="224"/>
                </a:cxn>
                <a:cxn ang="0">
                  <a:pos x="444" y="270"/>
                </a:cxn>
                <a:cxn ang="0">
                  <a:pos x="431" y="310"/>
                </a:cxn>
                <a:cxn ang="0">
                  <a:pos x="410" y="349"/>
                </a:cxn>
                <a:cxn ang="0">
                  <a:pos x="384" y="382"/>
                </a:cxn>
                <a:cxn ang="0">
                  <a:pos x="350" y="409"/>
                </a:cxn>
                <a:cxn ang="0">
                  <a:pos x="312" y="429"/>
                </a:cxn>
                <a:cxn ang="0">
                  <a:pos x="270" y="442"/>
                </a:cxn>
                <a:cxn ang="0">
                  <a:pos x="224" y="447"/>
                </a:cxn>
                <a:cxn ang="0">
                  <a:pos x="179" y="442"/>
                </a:cxn>
                <a:cxn ang="0">
                  <a:pos x="137" y="429"/>
                </a:cxn>
                <a:cxn ang="0">
                  <a:pos x="99" y="409"/>
                </a:cxn>
                <a:cxn ang="0">
                  <a:pos x="65" y="382"/>
                </a:cxn>
                <a:cxn ang="0">
                  <a:pos x="39" y="349"/>
                </a:cxn>
                <a:cxn ang="0">
                  <a:pos x="18" y="310"/>
                </a:cxn>
                <a:cxn ang="0">
                  <a:pos x="5" y="270"/>
                </a:cxn>
                <a:cxn ang="0">
                  <a:pos x="0" y="224"/>
                </a:cxn>
                <a:cxn ang="0">
                  <a:pos x="5" y="179"/>
                </a:cxn>
                <a:cxn ang="0">
                  <a:pos x="18" y="136"/>
                </a:cxn>
                <a:cxn ang="0">
                  <a:pos x="39" y="97"/>
                </a:cxn>
                <a:cxn ang="0">
                  <a:pos x="65" y="65"/>
                </a:cxn>
                <a:cxn ang="0">
                  <a:pos x="99" y="37"/>
                </a:cxn>
                <a:cxn ang="0">
                  <a:pos x="137" y="18"/>
                </a:cxn>
                <a:cxn ang="0">
                  <a:pos x="179" y="5"/>
                </a:cxn>
                <a:cxn ang="0">
                  <a:pos x="224" y="0"/>
                </a:cxn>
              </a:cxnLst>
              <a:rect l="0" t="0" r="r" b="b"/>
              <a:pathLst>
                <a:path w="449" h="447">
                  <a:moveTo>
                    <a:pt x="224" y="0"/>
                  </a:moveTo>
                  <a:lnTo>
                    <a:pt x="270" y="5"/>
                  </a:lnTo>
                  <a:lnTo>
                    <a:pt x="312" y="18"/>
                  </a:lnTo>
                  <a:lnTo>
                    <a:pt x="350" y="37"/>
                  </a:lnTo>
                  <a:lnTo>
                    <a:pt x="384" y="65"/>
                  </a:lnTo>
                  <a:lnTo>
                    <a:pt x="410" y="97"/>
                  </a:lnTo>
                  <a:lnTo>
                    <a:pt x="431" y="136"/>
                  </a:lnTo>
                  <a:lnTo>
                    <a:pt x="444" y="179"/>
                  </a:lnTo>
                  <a:lnTo>
                    <a:pt x="449" y="224"/>
                  </a:lnTo>
                  <a:lnTo>
                    <a:pt x="444" y="270"/>
                  </a:lnTo>
                  <a:lnTo>
                    <a:pt x="431" y="310"/>
                  </a:lnTo>
                  <a:lnTo>
                    <a:pt x="410" y="349"/>
                  </a:lnTo>
                  <a:lnTo>
                    <a:pt x="384" y="382"/>
                  </a:lnTo>
                  <a:lnTo>
                    <a:pt x="350" y="409"/>
                  </a:lnTo>
                  <a:lnTo>
                    <a:pt x="312" y="429"/>
                  </a:lnTo>
                  <a:lnTo>
                    <a:pt x="270" y="442"/>
                  </a:lnTo>
                  <a:lnTo>
                    <a:pt x="224" y="447"/>
                  </a:lnTo>
                  <a:lnTo>
                    <a:pt x="179" y="442"/>
                  </a:lnTo>
                  <a:lnTo>
                    <a:pt x="137" y="429"/>
                  </a:lnTo>
                  <a:lnTo>
                    <a:pt x="99" y="409"/>
                  </a:lnTo>
                  <a:lnTo>
                    <a:pt x="65" y="382"/>
                  </a:lnTo>
                  <a:lnTo>
                    <a:pt x="39" y="349"/>
                  </a:lnTo>
                  <a:lnTo>
                    <a:pt x="18" y="310"/>
                  </a:lnTo>
                  <a:lnTo>
                    <a:pt x="5" y="270"/>
                  </a:lnTo>
                  <a:lnTo>
                    <a:pt x="0" y="224"/>
                  </a:lnTo>
                  <a:lnTo>
                    <a:pt x="5" y="179"/>
                  </a:lnTo>
                  <a:lnTo>
                    <a:pt x="18" y="136"/>
                  </a:lnTo>
                  <a:lnTo>
                    <a:pt x="39" y="97"/>
                  </a:lnTo>
                  <a:lnTo>
                    <a:pt x="65" y="65"/>
                  </a:lnTo>
                  <a:lnTo>
                    <a:pt x="99" y="37"/>
                  </a:lnTo>
                  <a:lnTo>
                    <a:pt x="137" y="18"/>
                  </a:lnTo>
                  <a:lnTo>
                    <a:pt x="179"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0" name="Freeform 16"/>
            <p:cNvSpPr>
              <a:spLocks/>
            </p:cNvSpPr>
            <p:nvPr userDrawn="1"/>
          </p:nvSpPr>
          <p:spPr bwMode="auto">
            <a:xfrm>
              <a:off x="-397" y="140"/>
              <a:ext cx="223" cy="223"/>
            </a:xfrm>
            <a:custGeom>
              <a:avLst/>
              <a:gdLst/>
              <a:ahLst/>
              <a:cxnLst>
                <a:cxn ang="0">
                  <a:pos x="222" y="0"/>
                </a:cxn>
                <a:cxn ang="0">
                  <a:pos x="268" y="5"/>
                </a:cxn>
                <a:cxn ang="0">
                  <a:pos x="310" y="18"/>
                </a:cxn>
                <a:cxn ang="0">
                  <a:pos x="349" y="38"/>
                </a:cxn>
                <a:cxn ang="0">
                  <a:pos x="382" y="65"/>
                </a:cxn>
                <a:cxn ang="0">
                  <a:pos x="409" y="98"/>
                </a:cxn>
                <a:cxn ang="0">
                  <a:pos x="429" y="137"/>
                </a:cxn>
                <a:cxn ang="0">
                  <a:pos x="442" y="177"/>
                </a:cxn>
                <a:cxn ang="0">
                  <a:pos x="447" y="223"/>
                </a:cxn>
                <a:cxn ang="0">
                  <a:pos x="442" y="268"/>
                </a:cxn>
                <a:cxn ang="0">
                  <a:pos x="429" y="311"/>
                </a:cxn>
                <a:cxn ang="0">
                  <a:pos x="409" y="350"/>
                </a:cxn>
                <a:cxn ang="0">
                  <a:pos x="382" y="382"/>
                </a:cxn>
                <a:cxn ang="0">
                  <a:pos x="349" y="410"/>
                </a:cxn>
                <a:cxn ang="0">
                  <a:pos x="310" y="429"/>
                </a:cxn>
                <a:cxn ang="0">
                  <a:pos x="268" y="442"/>
                </a:cxn>
                <a:cxn ang="0">
                  <a:pos x="222" y="447"/>
                </a:cxn>
                <a:cxn ang="0">
                  <a:pos x="177" y="442"/>
                </a:cxn>
                <a:cxn ang="0">
                  <a:pos x="136" y="429"/>
                </a:cxn>
                <a:cxn ang="0">
                  <a:pos x="97" y="410"/>
                </a:cxn>
                <a:cxn ang="0">
                  <a:pos x="65" y="382"/>
                </a:cxn>
                <a:cxn ang="0">
                  <a:pos x="37" y="350"/>
                </a:cxn>
                <a:cxn ang="0">
                  <a:pos x="18" y="311"/>
                </a:cxn>
                <a:cxn ang="0">
                  <a:pos x="5" y="268"/>
                </a:cxn>
                <a:cxn ang="0">
                  <a:pos x="0" y="223"/>
                </a:cxn>
                <a:cxn ang="0">
                  <a:pos x="5" y="177"/>
                </a:cxn>
                <a:cxn ang="0">
                  <a:pos x="18" y="137"/>
                </a:cxn>
                <a:cxn ang="0">
                  <a:pos x="37" y="98"/>
                </a:cxn>
                <a:cxn ang="0">
                  <a:pos x="65" y="65"/>
                </a:cxn>
                <a:cxn ang="0">
                  <a:pos x="97" y="38"/>
                </a:cxn>
                <a:cxn ang="0">
                  <a:pos x="136" y="18"/>
                </a:cxn>
                <a:cxn ang="0">
                  <a:pos x="177" y="5"/>
                </a:cxn>
                <a:cxn ang="0">
                  <a:pos x="222" y="0"/>
                </a:cxn>
              </a:cxnLst>
              <a:rect l="0" t="0" r="r" b="b"/>
              <a:pathLst>
                <a:path w="447" h="447">
                  <a:moveTo>
                    <a:pt x="222" y="0"/>
                  </a:moveTo>
                  <a:lnTo>
                    <a:pt x="268" y="5"/>
                  </a:lnTo>
                  <a:lnTo>
                    <a:pt x="310" y="18"/>
                  </a:lnTo>
                  <a:lnTo>
                    <a:pt x="349" y="38"/>
                  </a:lnTo>
                  <a:lnTo>
                    <a:pt x="382" y="65"/>
                  </a:lnTo>
                  <a:lnTo>
                    <a:pt x="409" y="98"/>
                  </a:lnTo>
                  <a:lnTo>
                    <a:pt x="429" y="137"/>
                  </a:lnTo>
                  <a:lnTo>
                    <a:pt x="442" y="177"/>
                  </a:lnTo>
                  <a:lnTo>
                    <a:pt x="447" y="223"/>
                  </a:lnTo>
                  <a:lnTo>
                    <a:pt x="442" y="268"/>
                  </a:lnTo>
                  <a:lnTo>
                    <a:pt x="429" y="311"/>
                  </a:lnTo>
                  <a:lnTo>
                    <a:pt x="409" y="350"/>
                  </a:lnTo>
                  <a:lnTo>
                    <a:pt x="382" y="382"/>
                  </a:lnTo>
                  <a:lnTo>
                    <a:pt x="349" y="410"/>
                  </a:lnTo>
                  <a:lnTo>
                    <a:pt x="310" y="429"/>
                  </a:lnTo>
                  <a:lnTo>
                    <a:pt x="268" y="442"/>
                  </a:lnTo>
                  <a:lnTo>
                    <a:pt x="222" y="447"/>
                  </a:lnTo>
                  <a:lnTo>
                    <a:pt x="177" y="442"/>
                  </a:lnTo>
                  <a:lnTo>
                    <a:pt x="136" y="429"/>
                  </a:lnTo>
                  <a:lnTo>
                    <a:pt x="97" y="410"/>
                  </a:lnTo>
                  <a:lnTo>
                    <a:pt x="65" y="382"/>
                  </a:lnTo>
                  <a:lnTo>
                    <a:pt x="37" y="350"/>
                  </a:lnTo>
                  <a:lnTo>
                    <a:pt x="18" y="311"/>
                  </a:lnTo>
                  <a:lnTo>
                    <a:pt x="5" y="268"/>
                  </a:lnTo>
                  <a:lnTo>
                    <a:pt x="0" y="223"/>
                  </a:lnTo>
                  <a:lnTo>
                    <a:pt x="5" y="177"/>
                  </a:lnTo>
                  <a:lnTo>
                    <a:pt x="18" y="137"/>
                  </a:lnTo>
                  <a:lnTo>
                    <a:pt x="37" y="98"/>
                  </a:lnTo>
                  <a:lnTo>
                    <a:pt x="65" y="65"/>
                  </a:lnTo>
                  <a:lnTo>
                    <a:pt x="97" y="38"/>
                  </a:lnTo>
                  <a:lnTo>
                    <a:pt x="136" y="18"/>
                  </a:lnTo>
                  <a:lnTo>
                    <a:pt x="177" y="5"/>
                  </a:lnTo>
                  <a:lnTo>
                    <a:pt x="22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1" name="Freeform 17"/>
            <p:cNvSpPr>
              <a:spLocks/>
            </p:cNvSpPr>
            <p:nvPr userDrawn="1"/>
          </p:nvSpPr>
          <p:spPr bwMode="auto">
            <a:xfrm>
              <a:off x="-734" y="872"/>
              <a:ext cx="224" cy="224"/>
            </a:xfrm>
            <a:custGeom>
              <a:avLst/>
              <a:gdLst/>
              <a:ahLst/>
              <a:cxnLst>
                <a:cxn ang="0">
                  <a:pos x="224" y="0"/>
                </a:cxn>
                <a:cxn ang="0">
                  <a:pos x="269" y="5"/>
                </a:cxn>
                <a:cxn ang="0">
                  <a:pos x="312" y="18"/>
                </a:cxn>
                <a:cxn ang="0">
                  <a:pos x="349" y="39"/>
                </a:cxn>
                <a:cxn ang="0">
                  <a:pos x="381" y="65"/>
                </a:cxn>
                <a:cxn ang="0">
                  <a:pos x="409" y="99"/>
                </a:cxn>
                <a:cxn ang="0">
                  <a:pos x="430" y="137"/>
                </a:cxn>
                <a:cxn ang="0">
                  <a:pos x="443" y="179"/>
                </a:cxn>
                <a:cxn ang="0">
                  <a:pos x="448" y="224"/>
                </a:cxn>
                <a:cxn ang="0">
                  <a:pos x="443" y="270"/>
                </a:cxn>
                <a:cxn ang="0">
                  <a:pos x="430" y="312"/>
                </a:cxn>
                <a:cxn ang="0">
                  <a:pos x="409" y="349"/>
                </a:cxn>
                <a:cxn ang="0">
                  <a:pos x="381" y="382"/>
                </a:cxn>
                <a:cxn ang="0">
                  <a:pos x="349" y="410"/>
                </a:cxn>
                <a:cxn ang="0">
                  <a:pos x="312" y="431"/>
                </a:cxn>
                <a:cxn ang="0">
                  <a:pos x="269" y="444"/>
                </a:cxn>
                <a:cxn ang="0">
                  <a:pos x="224" y="448"/>
                </a:cxn>
                <a:cxn ang="0">
                  <a:pos x="178" y="444"/>
                </a:cxn>
                <a:cxn ang="0">
                  <a:pos x="136" y="431"/>
                </a:cxn>
                <a:cxn ang="0">
                  <a:pos x="99" y="410"/>
                </a:cxn>
                <a:cxn ang="0">
                  <a:pos x="65" y="382"/>
                </a:cxn>
                <a:cxn ang="0">
                  <a:pos x="39" y="349"/>
                </a:cxn>
                <a:cxn ang="0">
                  <a:pos x="18" y="312"/>
                </a:cxn>
                <a:cxn ang="0">
                  <a:pos x="5" y="270"/>
                </a:cxn>
                <a:cxn ang="0">
                  <a:pos x="0" y="224"/>
                </a:cxn>
                <a:cxn ang="0">
                  <a:pos x="5" y="179"/>
                </a:cxn>
                <a:cxn ang="0">
                  <a:pos x="18" y="137"/>
                </a:cxn>
                <a:cxn ang="0">
                  <a:pos x="39" y="99"/>
                </a:cxn>
                <a:cxn ang="0">
                  <a:pos x="65" y="65"/>
                </a:cxn>
                <a:cxn ang="0">
                  <a:pos x="99" y="39"/>
                </a:cxn>
                <a:cxn ang="0">
                  <a:pos x="136" y="18"/>
                </a:cxn>
                <a:cxn ang="0">
                  <a:pos x="178" y="5"/>
                </a:cxn>
                <a:cxn ang="0">
                  <a:pos x="224" y="0"/>
                </a:cxn>
              </a:cxnLst>
              <a:rect l="0" t="0" r="r" b="b"/>
              <a:pathLst>
                <a:path w="448" h="448">
                  <a:moveTo>
                    <a:pt x="224" y="0"/>
                  </a:moveTo>
                  <a:lnTo>
                    <a:pt x="269" y="5"/>
                  </a:lnTo>
                  <a:lnTo>
                    <a:pt x="312" y="18"/>
                  </a:lnTo>
                  <a:lnTo>
                    <a:pt x="349" y="39"/>
                  </a:lnTo>
                  <a:lnTo>
                    <a:pt x="381" y="65"/>
                  </a:lnTo>
                  <a:lnTo>
                    <a:pt x="409" y="99"/>
                  </a:lnTo>
                  <a:lnTo>
                    <a:pt x="430" y="137"/>
                  </a:lnTo>
                  <a:lnTo>
                    <a:pt x="443" y="179"/>
                  </a:lnTo>
                  <a:lnTo>
                    <a:pt x="448" y="224"/>
                  </a:lnTo>
                  <a:lnTo>
                    <a:pt x="443" y="270"/>
                  </a:lnTo>
                  <a:lnTo>
                    <a:pt x="430" y="312"/>
                  </a:lnTo>
                  <a:lnTo>
                    <a:pt x="409" y="349"/>
                  </a:lnTo>
                  <a:lnTo>
                    <a:pt x="381" y="382"/>
                  </a:lnTo>
                  <a:lnTo>
                    <a:pt x="349" y="410"/>
                  </a:lnTo>
                  <a:lnTo>
                    <a:pt x="312" y="431"/>
                  </a:lnTo>
                  <a:lnTo>
                    <a:pt x="269" y="444"/>
                  </a:lnTo>
                  <a:lnTo>
                    <a:pt x="224" y="448"/>
                  </a:lnTo>
                  <a:lnTo>
                    <a:pt x="178" y="444"/>
                  </a:lnTo>
                  <a:lnTo>
                    <a:pt x="136" y="431"/>
                  </a:lnTo>
                  <a:lnTo>
                    <a:pt x="99" y="410"/>
                  </a:lnTo>
                  <a:lnTo>
                    <a:pt x="65" y="382"/>
                  </a:lnTo>
                  <a:lnTo>
                    <a:pt x="39" y="349"/>
                  </a:lnTo>
                  <a:lnTo>
                    <a:pt x="18" y="312"/>
                  </a:lnTo>
                  <a:lnTo>
                    <a:pt x="5" y="270"/>
                  </a:lnTo>
                  <a:lnTo>
                    <a:pt x="0" y="224"/>
                  </a:lnTo>
                  <a:lnTo>
                    <a:pt x="5" y="179"/>
                  </a:lnTo>
                  <a:lnTo>
                    <a:pt x="18" y="137"/>
                  </a:lnTo>
                  <a:lnTo>
                    <a:pt x="39" y="99"/>
                  </a:lnTo>
                  <a:lnTo>
                    <a:pt x="65" y="65"/>
                  </a:lnTo>
                  <a:lnTo>
                    <a:pt x="99" y="39"/>
                  </a:lnTo>
                  <a:lnTo>
                    <a:pt x="136" y="18"/>
                  </a:lnTo>
                  <a:lnTo>
                    <a:pt x="178"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2" name="Freeform 18"/>
            <p:cNvSpPr>
              <a:spLocks/>
            </p:cNvSpPr>
            <p:nvPr userDrawn="1"/>
          </p:nvSpPr>
          <p:spPr bwMode="auto">
            <a:xfrm>
              <a:off x="266" y="-2"/>
              <a:ext cx="383" cy="383"/>
            </a:xfrm>
            <a:custGeom>
              <a:avLst/>
              <a:gdLst/>
              <a:ahLst/>
              <a:cxnLst>
                <a:cxn ang="0">
                  <a:pos x="382" y="0"/>
                </a:cxn>
                <a:cxn ang="0">
                  <a:pos x="443" y="5"/>
                </a:cxn>
                <a:cxn ang="0">
                  <a:pos x="502" y="19"/>
                </a:cxn>
                <a:cxn ang="0">
                  <a:pos x="557" y="42"/>
                </a:cxn>
                <a:cxn ang="0">
                  <a:pos x="607" y="75"/>
                </a:cxn>
                <a:cxn ang="0">
                  <a:pos x="653" y="112"/>
                </a:cxn>
                <a:cxn ang="0">
                  <a:pos x="690" y="157"/>
                </a:cxn>
                <a:cxn ang="0">
                  <a:pos x="723" y="208"/>
                </a:cxn>
                <a:cxn ang="0">
                  <a:pos x="745" y="263"/>
                </a:cxn>
                <a:cxn ang="0">
                  <a:pos x="760" y="322"/>
                </a:cxn>
                <a:cxn ang="0">
                  <a:pos x="765" y="383"/>
                </a:cxn>
                <a:cxn ang="0">
                  <a:pos x="760" y="445"/>
                </a:cxn>
                <a:cxn ang="0">
                  <a:pos x="745" y="504"/>
                </a:cxn>
                <a:cxn ang="0">
                  <a:pos x="723" y="559"/>
                </a:cxn>
                <a:cxn ang="0">
                  <a:pos x="690" y="609"/>
                </a:cxn>
                <a:cxn ang="0">
                  <a:pos x="653" y="653"/>
                </a:cxn>
                <a:cxn ang="0">
                  <a:pos x="607" y="692"/>
                </a:cxn>
                <a:cxn ang="0">
                  <a:pos x="557" y="723"/>
                </a:cxn>
                <a:cxn ang="0">
                  <a:pos x="502" y="746"/>
                </a:cxn>
                <a:cxn ang="0">
                  <a:pos x="443" y="760"/>
                </a:cxn>
                <a:cxn ang="0">
                  <a:pos x="382" y="765"/>
                </a:cxn>
                <a:cxn ang="0">
                  <a:pos x="320" y="760"/>
                </a:cxn>
                <a:cxn ang="0">
                  <a:pos x="261" y="746"/>
                </a:cxn>
                <a:cxn ang="0">
                  <a:pos x="206" y="723"/>
                </a:cxn>
                <a:cxn ang="0">
                  <a:pos x="156" y="692"/>
                </a:cxn>
                <a:cxn ang="0">
                  <a:pos x="112" y="653"/>
                </a:cxn>
                <a:cxn ang="0">
                  <a:pos x="73" y="609"/>
                </a:cxn>
                <a:cxn ang="0">
                  <a:pos x="42" y="559"/>
                </a:cxn>
                <a:cxn ang="0">
                  <a:pos x="19" y="504"/>
                </a:cxn>
                <a:cxn ang="0">
                  <a:pos x="5" y="445"/>
                </a:cxn>
                <a:cxn ang="0">
                  <a:pos x="0" y="383"/>
                </a:cxn>
                <a:cxn ang="0">
                  <a:pos x="5" y="322"/>
                </a:cxn>
                <a:cxn ang="0">
                  <a:pos x="19" y="263"/>
                </a:cxn>
                <a:cxn ang="0">
                  <a:pos x="42" y="208"/>
                </a:cxn>
                <a:cxn ang="0">
                  <a:pos x="73" y="157"/>
                </a:cxn>
                <a:cxn ang="0">
                  <a:pos x="112" y="112"/>
                </a:cxn>
                <a:cxn ang="0">
                  <a:pos x="156" y="75"/>
                </a:cxn>
                <a:cxn ang="0">
                  <a:pos x="206" y="42"/>
                </a:cxn>
                <a:cxn ang="0">
                  <a:pos x="261" y="19"/>
                </a:cxn>
                <a:cxn ang="0">
                  <a:pos x="320" y="5"/>
                </a:cxn>
                <a:cxn ang="0">
                  <a:pos x="382" y="0"/>
                </a:cxn>
              </a:cxnLst>
              <a:rect l="0" t="0" r="r" b="b"/>
              <a:pathLst>
                <a:path w="765" h="765">
                  <a:moveTo>
                    <a:pt x="382" y="0"/>
                  </a:moveTo>
                  <a:lnTo>
                    <a:pt x="443" y="5"/>
                  </a:lnTo>
                  <a:lnTo>
                    <a:pt x="502" y="19"/>
                  </a:lnTo>
                  <a:lnTo>
                    <a:pt x="557" y="42"/>
                  </a:lnTo>
                  <a:lnTo>
                    <a:pt x="607" y="75"/>
                  </a:lnTo>
                  <a:lnTo>
                    <a:pt x="653" y="112"/>
                  </a:lnTo>
                  <a:lnTo>
                    <a:pt x="690" y="157"/>
                  </a:lnTo>
                  <a:lnTo>
                    <a:pt x="723" y="208"/>
                  </a:lnTo>
                  <a:lnTo>
                    <a:pt x="745" y="263"/>
                  </a:lnTo>
                  <a:lnTo>
                    <a:pt x="760" y="322"/>
                  </a:lnTo>
                  <a:lnTo>
                    <a:pt x="765" y="383"/>
                  </a:lnTo>
                  <a:lnTo>
                    <a:pt x="760" y="445"/>
                  </a:lnTo>
                  <a:lnTo>
                    <a:pt x="745" y="504"/>
                  </a:lnTo>
                  <a:lnTo>
                    <a:pt x="723" y="559"/>
                  </a:lnTo>
                  <a:lnTo>
                    <a:pt x="690" y="609"/>
                  </a:lnTo>
                  <a:lnTo>
                    <a:pt x="653" y="653"/>
                  </a:lnTo>
                  <a:lnTo>
                    <a:pt x="607" y="692"/>
                  </a:lnTo>
                  <a:lnTo>
                    <a:pt x="557" y="723"/>
                  </a:lnTo>
                  <a:lnTo>
                    <a:pt x="502" y="746"/>
                  </a:lnTo>
                  <a:lnTo>
                    <a:pt x="443" y="760"/>
                  </a:lnTo>
                  <a:lnTo>
                    <a:pt x="382" y="765"/>
                  </a:lnTo>
                  <a:lnTo>
                    <a:pt x="320" y="760"/>
                  </a:lnTo>
                  <a:lnTo>
                    <a:pt x="261" y="746"/>
                  </a:lnTo>
                  <a:lnTo>
                    <a:pt x="206" y="723"/>
                  </a:lnTo>
                  <a:lnTo>
                    <a:pt x="156" y="692"/>
                  </a:lnTo>
                  <a:lnTo>
                    <a:pt x="112" y="653"/>
                  </a:lnTo>
                  <a:lnTo>
                    <a:pt x="73" y="609"/>
                  </a:lnTo>
                  <a:lnTo>
                    <a:pt x="42" y="559"/>
                  </a:lnTo>
                  <a:lnTo>
                    <a:pt x="19" y="504"/>
                  </a:lnTo>
                  <a:lnTo>
                    <a:pt x="5" y="445"/>
                  </a:lnTo>
                  <a:lnTo>
                    <a:pt x="0" y="383"/>
                  </a:lnTo>
                  <a:lnTo>
                    <a:pt x="5" y="322"/>
                  </a:lnTo>
                  <a:lnTo>
                    <a:pt x="19" y="263"/>
                  </a:lnTo>
                  <a:lnTo>
                    <a:pt x="42" y="208"/>
                  </a:lnTo>
                  <a:lnTo>
                    <a:pt x="73" y="157"/>
                  </a:lnTo>
                  <a:lnTo>
                    <a:pt x="112" y="112"/>
                  </a:lnTo>
                  <a:lnTo>
                    <a:pt x="156" y="75"/>
                  </a:lnTo>
                  <a:lnTo>
                    <a:pt x="206" y="42"/>
                  </a:lnTo>
                  <a:lnTo>
                    <a:pt x="261"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3" name="Freeform 19"/>
            <p:cNvSpPr>
              <a:spLocks/>
            </p:cNvSpPr>
            <p:nvPr userDrawn="1"/>
          </p:nvSpPr>
          <p:spPr bwMode="auto">
            <a:xfrm>
              <a:off x="-94" y="242"/>
              <a:ext cx="382" cy="383"/>
            </a:xfrm>
            <a:custGeom>
              <a:avLst/>
              <a:gdLst/>
              <a:ahLst/>
              <a:cxnLst>
                <a:cxn ang="0">
                  <a:pos x="383" y="0"/>
                </a:cxn>
                <a:cxn ang="0">
                  <a:pos x="445" y="5"/>
                </a:cxn>
                <a:cxn ang="0">
                  <a:pos x="503" y="19"/>
                </a:cxn>
                <a:cxn ang="0">
                  <a:pos x="558" y="42"/>
                </a:cxn>
                <a:cxn ang="0">
                  <a:pos x="609" y="73"/>
                </a:cxn>
                <a:cxn ang="0">
                  <a:pos x="653" y="112"/>
                </a:cxn>
                <a:cxn ang="0">
                  <a:pos x="692" y="156"/>
                </a:cxn>
                <a:cxn ang="0">
                  <a:pos x="723" y="206"/>
                </a:cxn>
                <a:cxn ang="0">
                  <a:pos x="745" y="261"/>
                </a:cxn>
                <a:cxn ang="0">
                  <a:pos x="760" y="322"/>
                </a:cxn>
                <a:cxn ang="0">
                  <a:pos x="765" y="383"/>
                </a:cxn>
                <a:cxn ang="0">
                  <a:pos x="760" y="445"/>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5"/>
                </a:cxn>
                <a:cxn ang="0">
                  <a:pos x="0" y="383"/>
                </a:cxn>
                <a:cxn ang="0">
                  <a:pos x="5" y="322"/>
                </a:cxn>
                <a:cxn ang="0">
                  <a:pos x="19" y="261"/>
                </a:cxn>
                <a:cxn ang="0">
                  <a:pos x="42" y="206"/>
                </a:cxn>
                <a:cxn ang="0">
                  <a:pos x="74" y="156"/>
                </a:cxn>
                <a:cxn ang="0">
                  <a:pos x="112" y="112"/>
                </a:cxn>
                <a:cxn ang="0">
                  <a:pos x="157" y="73"/>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3"/>
                  </a:lnTo>
                  <a:lnTo>
                    <a:pt x="653" y="112"/>
                  </a:lnTo>
                  <a:lnTo>
                    <a:pt x="692" y="156"/>
                  </a:lnTo>
                  <a:lnTo>
                    <a:pt x="723" y="206"/>
                  </a:lnTo>
                  <a:lnTo>
                    <a:pt x="745" y="261"/>
                  </a:lnTo>
                  <a:lnTo>
                    <a:pt x="760" y="322"/>
                  </a:lnTo>
                  <a:lnTo>
                    <a:pt x="765" y="383"/>
                  </a:lnTo>
                  <a:lnTo>
                    <a:pt x="760" y="445"/>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5"/>
                  </a:lnTo>
                  <a:lnTo>
                    <a:pt x="0" y="383"/>
                  </a:lnTo>
                  <a:lnTo>
                    <a:pt x="5" y="322"/>
                  </a:lnTo>
                  <a:lnTo>
                    <a:pt x="19" y="261"/>
                  </a:lnTo>
                  <a:lnTo>
                    <a:pt x="42" y="206"/>
                  </a:lnTo>
                  <a:lnTo>
                    <a:pt x="74" y="156"/>
                  </a:lnTo>
                  <a:lnTo>
                    <a:pt x="112" y="112"/>
                  </a:lnTo>
                  <a:lnTo>
                    <a:pt x="157" y="73"/>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4" name="Freeform 20"/>
            <p:cNvSpPr>
              <a:spLocks/>
            </p:cNvSpPr>
            <p:nvPr userDrawn="1"/>
          </p:nvSpPr>
          <p:spPr bwMode="auto">
            <a:xfrm>
              <a:off x="-834" y="247"/>
              <a:ext cx="383" cy="383"/>
            </a:xfrm>
            <a:custGeom>
              <a:avLst/>
              <a:gdLst/>
              <a:ahLst/>
              <a:cxnLst>
                <a:cxn ang="0">
                  <a:pos x="382" y="0"/>
                </a:cxn>
                <a:cxn ang="0">
                  <a:pos x="443" y="5"/>
                </a:cxn>
                <a:cxn ang="0">
                  <a:pos x="504" y="19"/>
                </a:cxn>
                <a:cxn ang="0">
                  <a:pos x="559" y="42"/>
                </a:cxn>
                <a:cxn ang="0">
                  <a:pos x="609" y="73"/>
                </a:cxn>
                <a:cxn ang="0">
                  <a:pos x="653" y="112"/>
                </a:cxn>
                <a:cxn ang="0">
                  <a:pos x="692" y="156"/>
                </a:cxn>
                <a:cxn ang="0">
                  <a:pos x="723" y="206"/>
                </a:cxn>
                <a:cxn ang="0">
                  <a:pos x="746" y="261"/>
                </a:cxn>
                <a:cxn ang="0">
                  <a:pos x="760" y="320"/>
                </a:cxn>
                <a:cxn ang="0">
                  <a:pos x="765" y="381"/>
                </a:cxn>
                <a:cxn ang="0">
                  <a:pos x="760" y="443"/>
                </a:cxn>
                <a:cxn ang="0">
                  <a:pos x="746" y="502"/>
                </a:cxn>
                <a:cxn ang="0">
                  <a:pos x="723" y="557"/>
                </a:cxn>
                <a:cxn ang="0">
                  <a:pos x="692" y="607"/>
                </a:cxn>
                <a:cxn ang="0">
                  <a:pos x="653" y="653"/>
                </a:cxn>
                <a:cxn ang="0">
                  <a:pos x="609" y="690"/>
                </a:cxn>
                <a:cxn ang="0">
                  <a:pos x="559" y="723"/>
                </a:cxn>
                <a:cxn ang="0">
                  <a:pos x="504" y="745"/>
                </a:cxn>
                <a:cxn ang="0">
                  <a:pos x="443" y="760"/>
                </a:cxn>
                <a:cxn ang="0">
                  <a:pos x="382" y="765"/>
                </a:cxn>
                <a:cxn ang="0">
                  <a:pos x="320" y="760"/>
                </a:cxn>
                <a:cxn ang="0">
                  <a:pos x="262" y="745"/>
                </a:cxn>
                <a:cxn ang="0">
                  <a:pos x="206" y="723"/>
                </a:cxn>
                <a:cxn ang="0">
                  <a:pos x="156" y="690"/>
                </a:cxn>
                <a:cxn ang="0">
                  <a:pos x="112" y="653"/>
                </a:cxn>
                <a:cxn ang="0">
                  <a:pos x="73" y="607"/>
                </a:cxn>
                <a:cxn ang="0">
                  <a:pos x="42" y="557"/>
                </a:cxn>
                <a:cxn ang="0">
                  <a:pos x="19" y="502"/>
                </a:cxn>
                <a:cxn ang="0">
                  <a:pos x="5" y="443"/>
                </a:cxn>
                <a:cxn ang="0">
                  <a:pos x="0" y="381"/>
                </a:cxn>
                <a:cxn ang="0">
                  <a:pos x="5" y="320"/>
                </a:cxn>
                <a:cxn ang="0">
                  <a:pos x="19"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3" y="5"/>
                  </a:lnTo>
                  <a:lnTo>
                    <a:pt x="504" y="19"/>
                  </a:lnTo>
                  <a:lnTo>
                    <a:pt x="559" y="42"/>
                  </a:lnTo>
                  <a:lnTo>
                    <a:pt x="609" y="73"/>
                  </a:lnTo>
                  <a:lnTo>
                    <a:pt x="653" y="112"/>
                  </a:lnTo>
                  <a:lnTo>
                    <a:pt x="692" y="156"/>
                  </a:lnTo>
                  <a:lnTo>
                    <a:pt x="723" y="206"/>
                  </a:lnTo>
                  <a:lnTo>
                    <a:pt x="746" y="261"/>
                  </a:lnTo>
                  <a:lnTo>
                    <a:pt x="760" y="320"/>
                  </a:lnTo>
                  <a:lnTo>
                    <a:pt x="765" y="381"/>
                  </a:lnTo>
                  <a:lnTo>
                    <a:pt x="760" y="443"/>
                  </a:lnTo>
                  <a:lnTo>
                    <a:pt x="746" y="502"/>
                  </a:lnTo>
                  <a:lnTo>
                    <a:pt x="723" y="557"/>
                  </a:lnTo>
                  <a:lnTo>
                    <a:pt x="692" y="607"/>
                  </a:lnTo>
                  <a:lnTo>
                    <a:pt x="653" y="653"/>
                  </a:lnTo>
                  <a:lnTo>
                    <a:pt x="609" y="690"/>
                  </a:lnTo>
                  <a:lnTo>
                    <a:pt x="559" y="723"/>
                  </a:lnTo>
                  <a:lnTo>
                    <a:pt x="504" y="745"/>
                  </a:lnTo>
                  <a:lnTo>
                    <a:pt x="443" y="760"/>
                  </a:lnTo>
                  <a:lnTo>
                    <a:pt x="382" y="765"/>
                  </a:lnTo>
                  <a:lnTo>
                    <a:pt x="320" y="760"/>
                  </a:lnTo>
                  <a:lnTo>
                    <a:pt x="262" y="745"/>
                  </a:lnTo>
                  <a:lnTo>
                    <a:pt x="206" y="723"/>
                  </a:lnTo>
                  <a:lnTo>
                    <a:pt x="156" y="690"/>
                  </a:lnTo>
                  <a:lnTo>
                    <a:pt x="112" y="653"/>
                  </a:lnTo>
                  <a:lnTo>
                    <a:pt x="73" y="607"/>
                  </a:lnTo>
                  <a:lnTo>
                    <a:pt x="42" y="557"/>
                  </a:lnTo>
                  <a:lnTo>
                    <a:pt x="19" y="502"/>
                  </a:lnTo>
                  <a:lnTo>
                    <a:pt x="5" y="443"/>
                  </a:lnTo>
                  <a:lnTo>
                    <a:pt x="0" y="381"/>
                  </a:lnTo>
                  <a:lnTo>
                    <a:pt x="5" y="320"/>
                  </a:lnTo>
                  <a:lnTo>
                    <a:pt x="19"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5" name="Freeform 21"/>
            <p:cNvSpPr>
              <a:spLocks/>
            </p:cNvSpPr>
            <p:nvPr userDrawn="1"/>
          </p:nvSpPr>
          <p:spPr bwMode="auto">
            <a:xfrm>
              <a:off x="-503" y="607"/>
              <a:ext cx="382" cy="383"/>
            </a:xfrm>
            <a:custGeom>
              <a:avLst/>
              <a:gdLst/>
              <a:ahLst/>
              <a:cxnLst>
                <a:cxn ang="0">
                  <a:pos x="382" y="0"/>
                </a:cxn>
                <a:cxn ang="0">
                  <a:pos x="444" y="5"/>
                </a:cxn>
                <a:cxn ang="0">
                  <a:pos x="502" y="20"/>
                </a:cxn>
                <a:cxn ang="0">
                  <a:pos x="557" y="43"/>
                </a:cxn>
                <a:cxn ang="0">
                  <a:pos x="608" y="74"/>
                </a:cxn>
                <a:cxn ang="0">
                  <a:pos x="653" y="113"/>
                </a:cxn>
                <a:cxn ang="0">
                  <a:pos x="690" y="156"/>
                </a:cxn>
                <a:cxn ang="0">
                  <a:pos x="723" y="207"/>
                </a:cxn>
                <a:cxn ang="0">
                  <a:pos x="746" y="262"/>
                </a:cxn>
                <a:cxn ang="0">
                  <a:pos x="760" y="320"/>
                </a:cxn>
                <a:cxn ang="0">
                  <a:pos x="765" y="382"/>
                </a:cxn>
                <a:cxn ang="0">
                  <a:pos x="760" y="444"/>
                </a:cxn>
                <a:cxn ang="0">
                  <a:pos x="746" y="502"/>
                </a:cxn>
                <a:cxn ang="0">
                  <a:pos x="723" y="558"/>
                </a:cxn>
                <a:cxn ang="0">
                  <a:pos x="690" y="608"/>
                </a:cxn>
                <a:cxn ang="0">
                  <a:pos x="653" y="654"/>
                </a:cxn>
                <a:cxn ang="0">
                  <a:pos x="608" y="691"/>
                </a:cxn>
                <a:cxn ang="0">
                  <a:pos x="557" y="723"/>
                </a:cxn>
                <a:cxn ang="0">
                  <a:pos x="502" y="746"/>
                </a:cxn>
                <a:cxn ang="0">
                  <a:pos x="444" y="761"/>
                </a:cxn>
                <a:cxn ang="0">
                  <a:pos x="382" y="766"/>
                </a:cxn>
                <a:cxn ang="0">
                  <a:pos x="320" y="761"/>
                </a:cxn>
                <a:cxn ang="0">
                  <a:pos x="262" y="746"/>
                </a:cxn>
                <a:cxn ang="0">
                  <a:pos x="206" y="723"/>
                </a:cxn>
                <a:cxn ang="0">
                  <a:pos x="156" y="691"/>
                </a:cxn>
                <a:cxn ang="0">
                  <a:pos x="112" y="654"/>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3"/>
                </a:cxn>
                <a:cxn ang="0">
                  <a:pos x="156" y="74"/>
                </a:cxn>
                <a:cxn ang="0">
                  <a:pos x="206"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0" y="156"/>
                  </a:lnTo>
                  <a:lnTo>
                    <a:pt x="723" y="207"/>
                  </a:lnTo>
                  <a:lnTo>
                    <a:pt x="746" y="262"/>
                  </a:lnTo>
                  <a:lnTo>
                    <a:pt x="760" y="320"/>
                  </a:lnTo>
                  <a:lnTo>
                    <a:pt x="765" y="382"/>
                  </a:lnTo>
                  <a:lnTo>
                    <a:pt x="760" y="444"/>
                  </a:lnTo>
                  <a:lnTo>
                    <a:pt x="746" y="502"/>
                  </a:lnTo>
                  <a:lnTo>
                    <a:pt x="723" y="558"/>
                  </a:lnTo>
                  <a:lnTo>
                    <a:pt x="690" y="608"/>
                  </a:lnTo>
                  <a:lnTo>
                    <a:pt x="653" y="654"/>
                  </a:lnTo>
                  <a:lnTo>
                    <a:pt x="608" y="691"/>
                  </a:lnTo>
                  <a:lnTo>
                    <a:pt x="557" y="723"/>
                  </a:lnTo>
                  <a:lnTo>
                    <a:pt x="502" y="746"/>
                  </a:lnTo>
                  <a:lnTo>
                    <a:pt x="444" y="761"/>
                  </a:lnTo>
                  <a:lnTo>
                    <a:pt x="382" y="766"/>
                  </a:lnTo>
                  <a:lnTo>
                    <a:pt x="320" y="761"/>
                  </a:lnTo>
                  <a:lnTo>
                    <a:pt x="262" y="746"/>
                  </a:lnTo>
                  <a:lnTo>
                    <a:pt x="206" y="723"/>
                  </a:lnTo>
                  <a:lnTo>
                    <a:pt x="156" y="691"/>
                  </a:lnTo>
                  <a:lnTo>
                    <a:pt x="112" y="654"/>
                  </a:lnTo>
                  <a:lnTo>
                    <a:pt x="73" y="608"/>
                  </a:lnTo>
                  <a:lnTo>
                    <a:pt x="42" y="558"/>
                  </a:lnTo>
                  <a:lnTo>
                    <a:pt x="20" y="502"/>
                  </a:lnTo>
                  <a:lnTo>
                    <a:pt x="5" y="444"/>
                  </a:lnTo>
                  <a:lnTo>
                    <a:pt x="0" y="382"/>
                  </a:lnTo>
                  <a:lnTo>
                    <a:pt x="5" y="320"/>
                  </a:lnTo>
                  <a:lnTo>
                    <a:pt x="20" y="262"/>
                  </a:lnTo>
                  <a:lnTo>
                    <a:pt x="42" y="207"/>
                  </a:lnTo>
                  <a:lnTo>
                    <a:pt x="73" y="156"/>
                  </a:lnTo>
                  <a:lnTo>
                    <a:pt x="112" y="113"/>
                  </a:lnTo>
                  <a:lnTo>
                    <a:pt x="156" y="74"/>
                  </a:lnTo>
                  <a:lnTo>
                    <a:pt x="206"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6" name="Freeform 22"/>
            <p:cNvSpPr>
              <a:spLocks/>
            </p:cNvSpPr>
            <p:nvPr userDrawn="1"/>
          </p:nvSpPr>
          <p:spPr bwMode="auto">
            <a:xfrm>
              <a:off x="-369" y="1046"/>
              <a:ext cx="383" cy="383"/>
            </a:xfrm>
            <a:custGeom>
              <a:avLst/>
              <a:gdLst/>
              <a:ahLst/>
              <a:cxnLst>
                <a:cxn ang="0">
                  <a:pos x="383" y="0"/>
                </a:cxn>
                <a:cxn ang="0">
                  <a:pos x="445" y="5"/>
                </a:cxn>
                <a:cxn ang="0">
                  <a:pos x="503" y="19"/>
                </a:cxn>
                <a:cxn ang="0">
                  <a:pos x="558" y="42"/>
                </a:cxn>
                <a:cxn ang="0">
                  <a:pos x="609" y="75"/>
                </a:cxn>
                <a:cxn ang="0">
                  <a:pos x="653" y="112"/>
                </a:cxn>
                <a:cxn ang="0">
                  <a:pos x="692" y="157"/>
                </a:cxn>
                <a:cxn ang="0">
                  <a:pos x="723" y="208"/>
                </a:cxn>
                <a:cxn ang="0">
                  <a:pos x="745" y="263"/>
                </a:cxn>
                <a:cxn ang="0">
                  <a:pos x="760" y="321"/>
                </a:cxn>
                <a:cxn ang="0">
                  <a:pos x="765" y="383"/>
                </a:cxn>
                <a:cxn ang="0">
                  <a:pos x="760" y="445"/>
                </a:cxn>
                <a:cxn ang="0">
                  <a:pos x="745" y="503"/>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3"/>
                </a:cxn>
                <a:cxn ang="0">
                  <a:pos x="5" y="445"/>
                </a:cxn>
                <a:cxn ang="0">
                  <a:pos x="0" y="383"/>
                </a:cxn>
                <a:cxn ang="0">
                  <a:pos x="5" y="321"/>
                </a:cxn>
                <a:cxn ang="0">
                  <a:pos x="19" y="263"/>
                </a:cxn>
                <a:cxn ang="0">
                  <a:pos x="42" y="208"/>
                </a:cxn>
                <a:cxn ang="0">
                  <a:pos x="74" y="157"/>
                </a:cxn>
                <a:cxn ang="0">
                  <a:pos x="112" y="112"/>
                </a:cxn>
                <a:cxn ang="0">
                  <a:pos x="157" y="75"/>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5"/>
                  </a:lnTo>
                  <a:lnTo>
                    <a:pt x="653" y="112"/>
                  </a:lnTo>
                  <a:lnTo>
                    <a:pt x="692" y="157"/>
                  </a:lnTo>
                  <a:lnTo>
                    <a:pt x="723" y="208"/>
                  </a:lnTo>
                  <a:lnTo>
                    <a:pt x="745" y="263"/>
                  </a:lnTo>
                  <a:lnTo>
                    <a:pt x="760" y="321"/>
                  </a:lnTo>
                  <a:lnTo>
                    <a:pt x="765" y="383"/>
                  </a:lnTo>
                  <a:lnTo>
                    <a:pt x="760" y="445"/>
                  </a:lnTo>
                  <a:lnTo>
                    <a:pt x="745" y="503"/>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3"/>
                  </a:lnTo>
                  <a:lnTo>
                    <a:pt x="5" y="445"/>
                  </a:lnTo>
                  <a:lnTo>
                    <a:pt x="0" y="383"/>
                  </a:lnTo>
                  <a:lnTo>
                    <a:pt x="5" y="321"/>
                  </a:lnTo>
                  <a:lnTo>
                    <a:pt x="19" y="263"/>
                  </a:lnTo>
                  <a:lnTo>
                    <a:pt x="42" y="208"/>
                  </a:lnTo>
                  <a:lnTo>
                    <a:pt x="74" y="157"/>
                  </a:lnTo>
                  <a:lnTo>
                    <a:pt x="112" y="112"/>
                  </a:lnTo>
                  <a:lnTo>
                    <a:pt x="157" y="75"/>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7" name="Freeform 23"/>
            <p:cNvSpPr>
              <a:spLocks/>
            </p:cNvSpPr>
            <p:nvPr userDrawn="1"/>
          </p:nvSpPr>
          <p:spPr bwMode="auto">
            <a:xfrm>
              <a:off x="-797" y="1149"/>
              <a:ext cx="383" cy="383"/>
            </a:xfrm>
            <a:custGeom>
              <a:avLst/>
              <a:gdLst/>
              <a:ahLst/>
              <a:cxnLst>
                <a:cxn ang="0">
                  <a:pos x="383" y="0"/>
                </a:cxn>
                <a:cxn ang="0">
                  <a:pos x="445" y="5"/>
                </a:cxn>
                <a:cxn ang="0">
                  <a:pos x="503" y="20"/>
                </a:cxn>
                <a:cxn ang="0">
                  <a:pos x="558" y="42"/>
                </a:cxn>
                <a:cxn ang="0">
                  <a:pos x="609" y="73"/>
                </a:cxn>
                <a:cxn ang="0">
                  <a:pos x="653" y="112"/>
                </a:cxn>
                <a:cxn ang="0">
                  <a:pos x="692" y="156"/>
                </a:cxn>
                <a:cxn ang="0">
                  <a:pos x="723" y="206"/>
                </a:cxn>
                <a:cxn ang="0">
                  <a:pos x="745" y="262"/>
                </a:cxn>
                <a:cxn ang="0">
                  <a:pos x="760" y="320"/>
                </a:cxn>
                <a:cxn ang="0">
                  <a:pos x="765" y="382"/>
                </a:cxn>
                <a:cxn ang="0">
                  <a:pos x="760" y="444"/>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4"/>
                </a:cxn>
                <a:cxn ang="0">
                  <a:pos x="0" y="382"/>
                </a:cxn>
                <a:cxn ang="0">
                  <a:pos x="5" y="320"/>
                </a:cxn>
                <a:cxn ang="0">
                  <a:pos x="19" y="262"/>
                </a:cxn>
                <a:cxn ang="0">
                  <a:pos x="42" y="206"/>
                </a:cxn>
                <a:cxn ang="0">
                  <a:pos x="74" y="156"/>
                </a:cxn>
                <a:cxn ang="0">
                  <a:pos x="112" y="112"/>
                </a:cxn>
                <a:cxn ang="0">
                  <a:pos x="157" y="73"/>
                </a:cxn>
                <a:cxn ang="0">
                  <a:pos x="208" y="42"/>
                </a:cxn>
                <a:cxn ang="0">
                  <a:pos x="263" y="20"/>
                </a:cxn>
                <a:cxn ang="0">
                  <a:pos x="321" y="5"/>
                </a:cxn>
                <a:cxn ang="0">
                  <a:pos x="383" y="0"/>
                </a:cxn>
              </a:cxnLst>
              <a:rect l="0" t="0" r="r" b="b"/>
              <a:pathLst>
                <a:path w="765" h="765">
                  <a:moveTo>
                    <a:pt x="383" y="0"/>
                  </a:moveTo>
                  <a:lnTo>
                    <a:pt x="445" y="5"/>
                  </a:lnTo>
                  <a:lnTo>
                    <a:pt x="503" y="20"/>
                  </a:lnTo>
                  <a:lnTo>
                    <a:pt x="558" y="42"/>
                  </a:lnTo>
                  <a:lnTo>
                    <a:pt x="609" y="73"/>
                  </a:lnTo>
                  <a:lnTo>
                    <a:pt x="653" y="112"/>
                  </a:lnTo>
                  <a:lnTo>
                    <a:pt x="692" y="156"/>
                  </a:lnTo>
                  <a:lnTo>
                    <a:pt x="723" y="206"/>
                  </a:lnTo>
                  <a:lnTo>
                    <a:pt x="745" y="262"/>
                  </a:lnTo>
                  <a:lnTo>
                    <a:pt x="760" y="320"/>
                  </a:lnTo>
                  <a:lnTo>
                    <a:pt x="765" y="382"/>
                  </a:lnTo>
                  <a:lnTo>
                    <a:pt x="760" y="444"/>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4"/>
                  </a:lnTo>
                  <a:lnTo>
                    <a:pt x="0" y="382"/>
                  </a:lnTo>
                  <a:lnTo>
                    <a:pt x="5" y="320"/>
                  </a:lnTo>
                  <a:lnTo>
                    <a:pt x="19" y="262"/>
                  </a:lnTo>
                  <a:lnTo>
                    <a:pt x="42" y="206"/>
                  </a:lnTo>
                  <a:lnTo>
                    <a:pt x="74" y="156"/>
                  </a:lnTo>
                  <a:lnTo>
                    <a:pt x="112" y="112"/>
                  </a:lnTo>
                  <a:lnTo>
                    <a:pt x="157" y="73"/>
                  </a:lnTo>
                  <a:lnTo>
                    <a:pt x="208" y="42"/>
                  </a:lnTo>
                  <a:lnTo>
                    <a:pt x="263" y="20"/>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8" name="Freeform 24"/>
            <p:cNvSpPr>
              <a:spLocks/>
            </p:cNvSpPr>
            <p:nvPr userDrawn="1"/>
          </p:nvSpPr>
          <p:spPr bwMode="auto">
            <a:xfrm>
              <a:off x="-450" y="1492"/>
              <a:ext cx="383" cy="382"/>
            </a:xfrm>
            <a:custGeom>
              <a:avLst/>
              <a:gdLst/>
              <a:ahLst/>
              <a:cxnLst>
                <a:cxn ang="0">
                  <a:pos x="384" y="0"/>
                </a:cxn>
                <a:cxn ang="0">
                  <a:pos x="445" y="5"/>
                </a:cxn>
                <a:cxn ang="0">
                  <a:pos x="504" y="19"/>
                </a:cxn>
                <a:cxn ang="0">
                  <a:pos x="559" y="42"/>
                </a:cxn>
                <a:cxn ang="0">
                  <a:pos x="609" y="74"/>
                </a:cxn>
                <a:cxn ang="0">
                  <a:pos x="653" y="112"/>
                </a:cxn>
                <a:cxn ang="0">
                  <a:pos x="692" y="157"/>
                </a:cxn>
                <a:cxn ang="0">
                  <a:pos x="723" y="208"/>
                </a:cxn>
                <a:cxn ang="0">
                  <a:pos x="746" y="263"/>
                </a:cxn>
                <a:cxn ang="0">
                  <a:pos x="760" y="321"/>
                </a:cxn>
                <a:cxn ang="0">
                  <a:pos x="765" y="383"/>
                </a:cxn>
                <a:cxn ang="0">
                  <a:pos x="760" y="445"/>
                </a:cxn>
                <a:cxn ang="0">
                  <a:pos x="746" y="503"/>
                </a:cxn>
                <a:cxn ang="0">
                  <a:pos x="723" y="559"/>
                </a:cxn>
                <a:cxn ang="0">
                  <a:pos x="692" y="609"/>
                </a:cxn>
                <a:cxn ang="0">
                  <a:pos x="653" y="653"/>
                </a:cxn>
                <a:cxn ang="0">
                  <a:pos x="609" y="692"/>
                </a:cxn>
                <a:cxn ang="0">
                  <a:pos x="559" y="723"/>
                </a:cxn>
                <a:cxn ang="0">
                  <a:pos x="504" y="745"/>
                </a:cxn>
                <a:cxn ang="0">
                  <a:pos x="445" y="760"/>
                </a:cxn>
                <a:cxn ang="0">
                  <a:pos x="384" y="765"/>
                </a:cxn>
                <a:cxn ang="0">
                  <a:pos x="322" y="760"/>
                </a:cxn>
                <a:cxn ang="0">
                  <a:pos x="263" y="745"/>
                </a:cxn>
                <a:cxn ang="0">
                  <a:pos x="208" y="723"/>
                </a:cxn>
                <a:cxn ang="0">
                  <a:pos x="158" y="692"/>
                </a:cxn>
                <a:cxn ang="0">
                  <a:pos x="112" y="653"/>
                </a:cxn>
                <a:cxn ang="0">
                  <a:pos x="75" y="609"/>
                </a:cxn>
                <a:cxn ang="0">
                  <a:pos x="43" y="559"/>
                </a:cxn>
                <a:cxn ang="0">
                  <a:pos x="20" y="503"/>
                </a:cxn>
                <a:cxn ang="0">
                  <a:pos x="5" y="445"/>
                </a:cxn>
                <a:cxn ang="0">
                  <a:pos x="0" y="383"/>
                </a:cxn>
                <a:cxn ang="0">
                  <a:pos x="5" y="321"/>
                </a:cxn>
                <a:cxn ang="0">
                  <a:pos x="20" y="263"/>
                </a:cxn>
                <a:cxn ang="0">
                  <a:pos x="43" y="208"/>
                </a:cxn>
                <a:cxn ang="0">
                  <a:pos x="75" y="157"/>
                </a:cxn>
                <a:cxn ang="0">
                  <a:pos x="112" y="112"/>
                </a:cxn>
                <a:cxn ang="0">
                  <a:pos x="158" y="74"/>
                </a:cxn>
                <a:cxn ang="0">
                  <a:pos x="208" y="42"/>
                </a:cxn>
                <a:cxn ang="0">
                  <a:pos x="263" y="19"/>
                </a:cxn>
                <a:cxn ang="0">
                  <a:pos x="322" y="5"/>
                </a:cxn>
                <a:cxn ang="0">
                  <a:pos x="384" y="0"/>
                </a:cxn>
              </a:cxnLst>
              <a:rect l="0" t="0" r="r" b="b"/>
              <a:pathLst>
                <a:path w="765" h="765">
                  <a:moveTo>
                    <a:pt x="384" y="0"/>
                  </a:moveTo>
                  <a:lnTo>
                    <a:pt x="445" y="5"/>
                  </a:lnTo>
                  <a:lnTo>
                    <a:pt x="504" y="19"/>
                  </a:lnTo>
                  <a:lnTo>
                    <a:pt x="559" y="42"/>
                  </a:lnTo>
                  <a:lnTo>
                    <a:pt x="609" y="74"/>
                  </a:lnTo>
                  <a:lnTo>
                    <a:pt x="653" y="112"/>
                  </a:lnTo>
                  <a:lnTo>
                    <a:pt x="692" y="157"/>
                  </a:lnTo>
                  <a:lnTo>
                    <a:pt x="723" y="208"/>
                  </a:lnTo>
                  <a:lnTo>
                    <a:pt x="746" y="263"/>
                  </a:lnTo>
                  <a:lnTo>
                    <a:pt x="760" y="321"/>
                  </a:lnTo>
                  <a:lnTo>
                    <a:pt x="765" y="383"/>
                  </a:lnTo>
                  <a:lnTo>
                    <a:pt x="760" y="445"/>
                  </a:lnTo>
                  <a:lnTo>
                    <a:pt x="746" y="503"/>
                  </a:lnTo>
                  <a:lnTo>
                    <a:pt x="723" y="559"/>
                  </a:lnTo>
                  <a:lnTo>
                    <a:pt x="692" y="609"/>
                  </a:lnTo>
                  <a:lnTo>
                    <a:pt x="653" y="653"/>
                  </a:lnTo>
                  <a:lnTo>
                    <a:pt x="609" y="692"/>
                  </a:lnTo>
                  <a:lnTo>
                    <a:pt x="559" y="723"/>
                  </a:lnTo>
                  <a:lnTo>
                    <a:pt x="504" y="745"/>
                  </a:lnTo>
                  <a:lnTo>
                    <a:pt x="445" y="760"/>
                  </a:lnTo>
                  <a:lnTo>
                    <a:pt x="384" y="765"/>
                  </a:lnTo>
                  <a:lnTo>
                    <a:pt x="322" y="760"/>
                  </a:lnTo>
                  <a:lnTo>
                    <a:pt x="263" y="745"/>
                  </a:lnTo>
                  <a:lnTo>
                    <a:pt x="208" y="723"/>
                  </a:lnTo>
                  <a:lnTo>
                    <a:pt x="158" y="692"/>
                  </a:lnTo>
                  <a:lnTo>
                    <a:pt x="112" y="653"/>
                  </a:lnTo>
                  <a:lnTo>
                    <a:pt x="75" y="609"/>
                  </a:lnTo>
                  <a:lnTo>
                    <a:pt x="43" y="559"/>
                  </a:lnTo>
                  <a:lnTo>
                    <a:pt x="20" y="503"/>
                  </a:lnTo>
                  <a:lnTo>
                    <a:pt x="5" y="445"/>
                  </a:lnTo>
                  <a:lnTo>
                    <a:pt x="0" y="383"/>
                  </a:lnTo>
                  <a:lnTo>
                    <a:pt x="5" y="321"/>
                  </a:lnTo>
                  <a:lnTo>
                    <a:pt x="20" y="263"/>
                  </a:lnTo>
                  <a:lnTo>
                    <a:pt x="43" y="208"/>
                  </a:lnTo>
                  <a:lnTo>
                    <a:pt x="75" y="157"/>
                  </a:lnTo>
                  <a:lnTo>
                    <a:pt x="112" y="112"/>
                  </a:lnTo>
                  <a:lnTo>
                    <a:pt x="158" y="74"/>
                  </a:lnTo>
                  <a:lnTo>
                    <a:pt x="208" y="42"/>
                  </a:lnTo>
                  <a:lnTo>
                    <a:pt x="263" y="19"/>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grpSp>
    </p:spTree>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hyperlink" Target="http://html5boilerplate.com/mobil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hatwg.org/specs/web-apps/current-work/multipage/" TargetMode="External"/><Relationship Id="rId4" Type="http://schemas.openxmlformats.org/officeDocument/2006/relationships/image" Target="../media/image5.png"/><Relationship Id="rId5" Type="http://schemas.openxmlformats.org/officeDocument/2006/relationships/hyperlink" Target="http://dev.w3.org/html5/spec-author-view/" TargetMode="External"/><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F06 – HTML5</a:t>
            </a:r>
            <a:endParaRPr lang="sv-SE" b="1" dirty="0"/>
          </a:p>
        </p:txBody>
      </p:sp>
      <p:sp>
        <p:nvSpPr>
          <p:cNvPr id="15" name="TextBox 14"/>
          <p:cNvSpPr txBox="1"/>
          <p:nvPr/>
        </p:nvSpPr>
        <p:spPr>
          <a:xfrm>
            <a:off x="395536" y="1201316"/>
            <a:ext cx="4195830" cy="954107"/>
          </a:xfrm>
          <a:prstGeom prst="rect">
            <a:avLst/>
          </a:prstGeom>
          <a:noFill/>
        </p:spPr>
        <p:txBody>
          <a:bodyPr wrap="none" rtlCol="0">
            <a:spAutoFit/>
          </a:bodyPr>
          <a:lstStyle/>
          <a:p>
            <a:r>
              <a:rPr lang="sv-SE" sz="2800" b="1" dirty="0" smtClean="0">
                <a:latin typeface="Minya Nouvelle" pitchFamily="2" charset="0"/>
              </a:rPr>
              <a:t>Föreläsning 06, </a:t>
            </a:r>
            <a:r>
              <a:rPr lang="sv-SE" sz="2800" b="1" dirty="0" smtClean="0">
                <a:latin typeface="Minya Nouvelle" pitchFamily="2" charset="0"/>
              </a:rPr>
              <a:t>HT2014</a:t>
            </a:r>
            <a:endParaRPr lang="sv-SE" sz="2800" b="1" dirty="0" smtClean="0">
              <a:latin typeface="Minya Nouvelle" pitchFamily="2" charset="0"/>
            </a:endParaRPr>
          </a:p>
          <a:p>
            <a:r>
              <a:rPr lang="sv-SE" sz="2800" dirty="0" smtClean="0">
                <a:latin typeface="Minya Nouvelle" pitchFamily="2" charset="0"/>
              </a:rPr>
              <a:t>HTML5</a:t>
            </a:r>
          </a:p>
        </p:txBody>
      </p:sp>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pic>
        <p:nvPicPr>
          <p:cNvPr id="6" name="Picture 5" descr="squar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837" y="2785492"/>
            <a:ext cx="2096563" cy="2096563"/>
          </a:xfrm>
          <a:prstGeom prst="rect">
            <a:avLst/>
          </a:prstGeom>
        </p:spPr>
      </p:pic>
    </p:spTree>
    <p:extLst>
      <p:ext uri="{BB962C8B-B14F-4D97-AF65-F5344CB8AC3E}">
        <p14:creationId xmlns:p14="http://schemas.microsoft.com/office/powerpoint/2010/main" val="425072432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Nav</a:t>
            </a:r>
            <a:endParaRPr lang="sv-SE" dirty="0"/>
          </a:p>
        </p:txBody>
      </p:sp>
      <p:pic>
        <p:nvPicPr>
          <p:cNvPr id="185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406" y="1057300"/>
            <a:ext cx="4181074" cy="43924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4788024" y="1633364"/>
            <a:ext cx="1008112" cy="288032"/>
          </a:xfrm>
          <a:prstGeom prst="round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TextBox 4"/>
          <p:cNvSpPr txBox="1"/>
          <p:nvPr/>
        </p:nvSpPr>
        <p:spPr>
          <a:xfrm>
            <a:off x="395536" y="1417340"/>
            <a:ext cx="4104456" cy="2308324"/>
          </a:xfrm>
          <a:prstGeom prst="rect">
            <a:avLst/>
          </a:prstGeom>
          <a:noFill/>
        </p:spPr>
        <p:txBody>
          <a:bodyPr wrap="square" rtlCol="0">
            <a:spAutoFit/>
          </a:bodyPr>
          <a:lstStyle/>
          <a:p>
            <a:r>
              <a:rPr lang="sv-SE" b="1" dirty="0" smtClean="0">
                <a:latin typeface="Minya Nouvelle" pitchFamily="2" charset="0"/>
              </a:rPr>
              <a:t>&lt;nav&gt;</a:t>
            </a:r>
          </a:p>
          <a:p>
            <a:r>
              <a:rPr lang="sv-SE" dirty="0" smtClean="0">
                <a:latin typeface="Minya Nouvelle" pitchFamily="2" charset="0"/>
              </a:rPr>
              <a:t>Nav beskriver en sektion på sidan som länkar till andra sidor eller till delar på sidan.</a:t>
            </a:r>
          </a:p>
          <a:p>
            <a:endParaRPr lang="sv-SE" dirty="0">
              <a:latin typeface="Minya Nouvelle" pitchFamily="2" charset="0"/>
            </a:endParaRPr>
          </a:p>
          <a:p>
            <a:r>
              <a:rPr lang="sv-SE" dirty="0" smtClean="0">
                <a:latin typeface="Minya Nouvelle" pitchFamily="2" charset="0"/>
              </a:rPr>
              <a:t>Används inte till alla länkar men till den huvudsakliga navigationen på sidan.</a:t>
            </a:r>
          </a:p>
        </p:txBody>
      </p:sp>
    </p:spTree>
    <p:extLst>
      <p:ext uri="{BB962C8B-B14F-4D97-AF65-F5344CB8AC3E}">
        <p14:creationId xmlns:p14="http://schemas.microsoft.com/office/powerpoint/2010/main" val="3621848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Main</a:t>
            </a:r>
            <a:endParaRPr lang="sv-SE" dirty="0"/>
          </a:p>
        </p:txBody>
      </p:sp>
      <p:sp>
        <p:nvSpPr>
          <p:cNvPr id="3" name="Subtitle 2"/>
          <p:cNvSpPr>
            <a:spLocks noGrp="1"/>
          </p:cNvSpPr>
          <p:nvPr>
            <p:ph type="subTitle" idx="1"/>
          </p:nvPr>
        </p:nvSpPr>
        <p:spPr>
          <a:xfrm>
            <a:off x="395536" y="1129308"/>
            <a:ext cx="3888432" cy="3744416"/>
          </a:xfrm>
        </p:spPr>
        <p:txBody>
          <a:bodyPr/>
          <a:lstStyle/>
          <a:p>
            <a:r>
              <a:rPr lang="sv-SE" sz="1800" b="1" dirty="0" smtClean="0"/>
              <a:t>&lt;</a:t>
            </a:r>
            <a:r>
              <a:rPr lang="sv-SE" sz="1800" b="1" dirty="0" err="1" smtClean="0"/>
              <a:t>main</a:t>
            </a:r>
            <a:r>
              <a:rPr lang="sv-SE" sz="1800" b="1" dirty="0" smtClean="0"/>
              <a:t>&gt;</a:t>
            </a:r>
          </a:p>
          <a:p>
            <a:r>
              <a:rPr lang="sv-SE" sz="1800" dirty="0" smtClean="0"/>
              <a:t>Main kapslar in sidans </a:t>
            </a:r>
            <a:r>
              <a:rPr lang="sv-SE" sz="1800" b="1" dirty="0" smtClean="0"/>
              <a:t>huvudinnehåll</a:t>
            </a:r>
            <a:r>
              <a:rPr lang="sv-SE" sz="1800" dirty="0" smtClean="0"/>
              <a:t>.</a:t>
            </a:r>
          </a:p>
          <a:p>
            <a:endParaRPr lang="sv-SE" sz="1800" dirty="0" smtClean="0"/>
          </a:p>
          <a:p>
            <a:r>
              <a:rPr lang="sv-SE" sz="1800" dirty="0" smtClean="0"/>
              <a:t>Det får enbart finnas </a:t>
            </a:r>
            <a:r>
              <a:rPr lang="sv-SE" sz="1800" b="1" dirty="0" smtClean="0"/>
              <a:t>ett</a:t>
            </a:r>
            <a:r>
              <a:rPr lang="sv-SE" sz="1800" dirty="0" smtClean="0"/>
              <a:t> </a:t>
            </a:r>
            <a:r>
              <a:rPr lang="sv-SE" sz="1800" dirty="0" err="1" smtClean="0"/>
              <a:t>mainelement</a:t>
            </a:r>
            <a:r>
              <a:rPr lang="sv-SE" sz="1800" dirty="0" smtClean="0"/>
              <a:t> på sidan.</a:t>
            </a:r>
          </a:p>
          <a:p>
            <a:endParaRPr lang="sv-SE" sz="1800" dirty="0" smtClean="0"/>
          </a:p>
          <a:p>
            <a:r>
              <a:rPr lang="sv-SE" sz="1800" dirty="0" smtClean="0"/>
              <a:t>Main får inte vara barn till </a:t>
            </a:r>
            <a:r>
              <a:rPr lang="sv-SE" sz="1800" dirty="0" err="1" smtClean="0"/>
              <a:t>article</a:t>
            </a:r>
            <a:r>
              <a:rPr lang="sv-SE" sz="1800" dirty="0" smtClean="0"/>
              <a:t>, </a:t>
            </a:r>
            <a:r>
              <a:rPr lang="sv-SE" sz="1800" dirty="0" err="1" smtClean="0"/>
              <a:t>aside</a:t>
            </a:r>
            <a:r>
              <a:rPr lang="sv-SE" sz="1800" dirty="0" smtClean="0"/>
              <a:t>, </a:t>
            </a:r>
            <a:r>
              <a:rPr lang="sv-SE" sz="1800" dirty="0" err="1" smtClean="0"/>
              <a:t>footer</a:t>
            </a:r>
            <a:r>
              <a:rPr lang="sv-SE" sz="1800" dirty="0" smtClean="0"/>
              <a:t>, </a:t>
            </a:r>
            <a:r>
              <a:rPr lang="sv-SE" sz="1800" dirty="0" err="1" smtClean="0"/>
              <a:t>header</a:t>
            </a:r>
            <a:r>
              <a:rPr lang="sv-SE" sz="1800" dirty="0" smtClean="0"/>
              <a:t> eller nav.</a:t>
            </a:r>
          </a:p>
          <a:p>
            <a:endParaRPr lang="sv-SE" sz="1800" dirty="0"/>
          </a:p>
          <a:p>
            <a:r>
              <a:rPr lang="sv-SE" sz="1800" dirty="0" err="1" smtClean="0"/>
              <a:t>Jmfr</a:t>
            </a:r>
            <a:r>
              <a:rPr lang="sv-SE" sz="1800" dirty="0" smtClean="0"/>
              <a:t>. klassiska </a:t>
            </a:r>
            <a:r>
              <a:rPr lang="sv-SE" sz="1800" dirty="0" err="1" smtClean="0"/>
              <a:t>div#content</a:t>
            </a:r>
            <a:endParaRPr lang="sv-SE" sz="1800" dirty="0"/>
          </a:p>
        </p:txBody>
      </p:sp>
      <p:pic>
        <p:nvPicPr>
          <p:cNvPr id="186370" name="Picture 2" descr="C:\Users\tstjo\AppData\Local\Temp\SNAGHTML13ba2e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057300"/>
            <a:ext cx="4153766" cy="43637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716016" y="1921396"/>
            <a:ext cx="2664296" cy="3499669"/>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2298525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Article</a:t>
            </a:r>
            <a:endParaRPr lang="sv-SE" dirty="0"/>
          </a:p>
        </p:txBody>
      </p:sp>
      <p:sp>
        <p:nvSpPr>
          <p:cNvPr id="3" name="Subtitle 2"/>
          <p:cNvSpPr>
            <a:spLocks noGrp="1"/>
          </p:cNvSpPr>
          <p:nvPr>
            <p:ph type="subTitle" idx="1"/>
          </p:nvPr>
        </p:nvSpPr>
        <p:spPr>
          <a:xfrm>
            <a:off x="395536" y="1129308"/>
            <a:ext cx="3888432" cy="3744416"/>
          </a:xfrm>
        </p:spPr>
        <p:txBody>
          <a:bodyPr/>
          <a:lstStyle/>
          <a:p>
            <a:r>
              <a:rPr lang="sv-SE" sz="1800" b="1" dirty="0" smtClean="0"/>
              <a:t>&lt;</a:t>
            </a:r>
            <a:r>
              <a:rPr lang="sv-SE" sz="1800" b="1" dirty="0" err="1" smtClean="0"/>
              <a:t>article</a:t>
            </a:r>
            <a:r>
              <a:rPr lang="sv-SE" sz="1800" b="1" dirty="0" smtClean="0"/>
              <a:t>&gt;</a:t>
            </a:r>
          </a:p>
          <a:p>
            <a:r>
              <a:rPr lang="sv-SE" sz="1800" dirty="0" smtClean="0"/>
              <a:t>Artikel syftar på delar på sidan som kan "leva" utan resten av sidan och som med andra ord kan återpubliceras för sig själv någon annanstans.</a:t>
            </a:r>
          </a:p>
          <a:p>
            <a:endParaRPr lang="sv-SE" sz="1800" dirty="0"/>
          </a:p>
          <a:p>
            <a:r>
              <a:rPr lang="sv-SE" sz="1800" dirty="0" smtClean="0"/>
              <a:t>Bloggposter, nyhetsartiklar etc.</a:t>
            </a:r>
            <a:endParaRPr lang="sv-SE" sz="1800" dirty="0"/>
          </a:p>
        </p:txBody>
      </p:sp>
      <p:pic>
        <p:nvPicPr>
          <p:cNvPr id="186370" name="Picture 2" descr="C:\Users\tstjo\AppData\Local\Temp\SNAGHTML13ba2e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057300"/>
            <a:ext cx="4153766" cy="43637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716016" y="1921396"/>
            <a:ext cx="2664296" cy="3499669"/>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371418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Section</a:t>
            </a:r>
            <a:endParaRPr lang="sv-SE" dirty="0"/>
          </a:p>
        </p:txBody>
      </p:sp>
      <p:pic>
        <p:nvPicPr>
          <p:cNvPr id="195586" name="Picture 2" descr="C:\Users\tstjo\AppData\Local\Temp\SNAGHTML13bde8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7" y="1057300"/>
            <a:ext cx="4234471" cy="44485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4860032" y="3001516"/>
            <a:ext cx="2304256" cy="1296144"/>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Rectangle 4"/>
          <p:cNvSpPr/>
          <p:nvPr/>
        </p:nvSpPr>
        <p:spPr>
          <a:xfrm>
            <a:off x="4860032" y="4297660"/>
            <a:ext cx="2304256" cy="432048"/>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Rectangle 5"/>
          <p:cNvSpPr/>
          <p:nvPr/>
        </p:nvSpPr>
        <p:spPr>
          <a:xfrm>
            <a:off x="4860032" y="4729708"/>
            <a:ext cx="2304256" cy="77614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Rectangle 6"/>
          <p:cNvSpPr/>
          <p:nvPr/>
        </p:nvSpPr>
        <p:spPr>
          <a:xfrm>
            <a:off x="7380312" y="1993404"/>
            <a:ext cx="1368152" cy="1584176"/>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Rectangle 7"/>
          <p:cNvSpPr/>
          <p:nvPr/>
        </p:nvSpPr>
        <p:spPr>
          <a:xfrm>
            <a:off x="7380312" y="3649588"/>
            <a:ext cx="1368152" cy="185626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 name="TextBox 8"/>
          <p:cNvSpPr txBox="1"/>
          <p:nvPr/>
        </p:nvSpPr>
        <p:spPr>
          <a:xfrm>
            <a:off x="539552" y="1273324"/>
            <a:ext cx="3672408" cy="3139321"/>
          </a:xfrm>
          <a:prstGeom prst="rect">
            <a:avLst/>
          </a:prstGeom>
          <a:noFill/>
        </p:spPr>
        <p:txBody>
          <a:bodyPr wrap="square" rtlCol="0">
            <a:spAutoFit/>
          </a:bodyPr>
          <a:lstStyle/>
          <a:p>
            <a:r>
              <a:rPr lang="sv-SE" b="1" dirty="0" smtClean="0">
                <a:latin typeface="Minya Nouvelle" pitchFamily="2" charset="0"/>
              </a:rPr>
              <a:t>&lt;</a:t>
            </a:r>
            <a:r>
              <a:rPr lang="sv-SE" b="1" dirty="0" err="1" smtClean="0">
                <a:latin typeface="Minya Nouvelle" pitchFamily="2" charset="0"/>
              </a:rPr>
              <a:t>section</a:t>
            </a:r>
            <a:r>
              <a:rPr lang="sv-SE" b="1" dirty="0" smtClean="0">
                <a:latin typeface="Minya Nouvelle" pitchFamily="2" charset="0"/>
              </a:rPr>
              <a:t>&gt;</a:t>
            </a:r>
          </a:p>
          <a:p>
            <a:r>
              <a:rPr lang="sv-SE" dirty="0" smtClean="0">
                <a:latin typeface="Minya Nouvelle" pitchFamily="2" charset="0"/>
              </a:rPr>
              <a:t>En generisk sektion/del av sidan, oftast med en rubrik.</a:t>
            </a:r>
          </a:p>
          <a:p>
            <a:endParaRPr lang="sv-SE" dirty="0" smtClean="0">
              <a:latin typeface="Minya Nouvelle" pitchFamily="2" charset="0"/>
            </a:endParaRPr>
          </a:p>
          <a:p>
            <a:r>
              <a:rPr lang="sv-SE" dirty="0" smtClean="0">
                <a:latin typeface="Minya Nouvelle" pitchFamily="2" charset="0"/>
              </a:rPr>
              <a:t>Typiskt kapitel.</a:t>
            </a:r>
          </a:p>
          <a:p>
            <a:endParaRPr lang="sv-SE" dirty="0" smtClean="0">
              <a:latin typeface="Minya Nouvelle" pitchFamily="2" charset="0"/>
            </a:endParaRPr>
          </a:p>
          <a:p>
            <a:r>
              <a:rPr lang="sv-SE" dirty="0" smtClean="0">
                <a:latin typeface="Minya Nouvelle" pitchFamily="2" charset="0"/>
              </a:rPr>
              <a:t>Rubriker skapar nya sektioner.</a:t>
            </a:r>
            <a:endParaRPr lang="sv-SE" dirty="0">
              <a:latin typeface="Minya Nouvelle" pitchFamily="2" charset="0"/>
            </a:endParaRPr>
          </a:p>
          <a:p>
            <a:endParaRPr lang="sv-SE" dirty="0">
              <a:latin typeface="Minya Nouvelle" pitchFamily="2" charset="0"/>
            </a:endParaRPr>
          </a:p>
          <a:p>
            <a:r>
              <a:rPr lang="sv-SE" dirty="0" smtClean="0">
                <a:latin typeface="Minya Nouvelle" pitchFamily="2" charset="0"/>
              </a:rPr>
              <a:t>Om du behöver dela upp något bara för att stila om det, använd &lt;div&gt; istället.</a:t>
            </a:r>
            <a:endParaRPr lang="sv-SE" dirty="0">
              <a:latin typeface="Minya Nouvelle" pitchFamily="2" charset="0"/>
            </a:endParaRPr>
          </a:p>
        </p:txBody>
      </p:sp>
    </p:spTree>
    <p:extLst>
      <p:ext uri="{BB962C8B-B14F-4D97-AF65-F5344CB8AC3E}">
        <p14:creationId xmlns:p14="http://schemas.microsoft.com/office/powerpoint/2010/main" val="395037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Aside</a:t>
            </a:r>
            <a:endParaRPr lang="sv-SE" dirty="0"/>
          </a:p>
        </p:txBody>
      </p:sp>
      <p:sp>
        <p:nvSpPr>
          <p:cNvPr id="3" name="Subtitle 2"/>
          <p:cNvSpPr>
            <a:spLocks noGrp="1"/>
          </p:cNvSpPr>
          <p:nvPr>
            <p:ph type="subTitle" idx="1"/>
          </p:nvPr>
        </p:nvSpPr>
        <p:spPr>
          <a:xfrm>
            <a:off x="714348" y="1309676"/>
            <a:ext cx="3929660" cy="3420031"/>
          </a:xfrm>
        </p:spPr>
        <p:txBody>
          <a:bodyPr/>
          <a:lstStyle/>
          <a:p>
            <a:r>
              <a:rPr lang="sv-SE" sz="1800" b="1" dirty="0" smtClean="0"/>
              <a:t>&lt;</a:t>
            </a:r>
            <a:r>
              <a:rPr lang="sv-SE" sz="1800" b="1" dirty="0" err="1" smtClean="0"/>
              <a:t>aside</a:t>
            </a:r>
            <a:r>
              <a:rPr lang="sv-SE" sz="1800" b="1" dirty="0" smtClean="0"/>
              <a:t>&gt;</a:t>
            </a:r>
          </a:p>
          <a:p>
            <a:r>
              <a:rPr lang="sv-SE" sz="1800" dirty="0" smtClean="0"/>
              <a:t>Sektion innehållande information som är relaterad till innehållet kring sektionen.</a:t>
            </a:r>
          </a:p>
          <a:p>
            <a:endParaRPr lang="sv-SE" sz="1800" dirty="0"/>
          </a:p>
          <a:p>
            <a:r>
              <a:rPr lang="sv-SE" sz="1800" dirty="0" smtClean="0"/>
              <a:t>Typiskt: reklam, tag-</a:t>
            </a:r>
            <a:r>
              <a:rPr lang="sv-SE" sz="1800" dirty="0" err="1" smtClean="0"/>
              <a:t>clouds</a:t>
            </a:r>
            <a:r>
              <a:rPr lang="sv-SE" sz="1800" dirty="0" smtClean="0"/>
              <a:t>, </a:t>
            </a:r>
          </a:p>
          <a:p>
            <a:endParaRPr lang="sv-SE" sz="1800" dirty="0"/>
          </a:p>
        </p:txBody>
      </p:sp>
      <p:pic>
        <p:nvPicPr>
          <p:cNvPr id="196610" name="Picture 2" descr="C:\Users\tstjo\AppData\Local\Temp\SNAGHTML13c224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057300"/>
            <a:ext cx="4214441" cy="44275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7308304" y="1921396"/>
            <a:ext cx="1440160" cy="3563411"/>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4119467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Footer</a:t>
            </a:r>
            <a:endParaRPr lang="sv-SE" dirty="0"/>
          </a:p>
        </p:txBody>
      </p:sp>
      <p:pic>
        <p:nvPicPr>
          <p:cNvPr id="197634" name="Picture 2" descr="C:\Users\tstjo\AppData\Local\Temp\SNAGHTML13c765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1129308"/>
            <a:ext cx="3734651" cy="434382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220072" y="1921396"/>
            <a:ext cx="1152128" cy="28803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Rectangle 4"/>
          <p:cNvSpPr/>
          <p:nvPr/>
        </p:nvSpPr>
        <p:spPr>
          <a:xfrm>
            <a:off x="6372200" y="2353444"/>
            <a:ext cx="1152128" cy="28803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Rectangle 5"/>
          <p:cNvSpPr/>
          <p:nvPr/>
        </p:nvSpPr>
        <p:spPr>
          <a:xfrm>
            <a:off x="5148064" y="4513684"/>
            <a:ext cx="3734651" cy="959446"/>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TextBox 6"/>
          <p:cNvSpPr txBox="1"/>
          <p:nvPr/>
        </p:nvSpPr>
        <p:spPr>
          <a:xfrm>
            <a:off x="467544" y="1201316"/>
            <a:ext cx="3969356" cy="1200329"/>
          </a:xfrm>
          <a:prstGeom prst="rect">
            <a:avLst/>
          </a:prstGeom>
          <a:noFill/>
        </p:spPr>
        <p:txBody>
          <a:bodyPr wrap="none" rtlCol="0">
            <a:spAutoFit/>
          </a:bodyPr>
          <a:lstStyle/>
          <a:p>
            <a:r>
              <a:rPr lang="sv-SE" b="1" dirty="0" smtClean="0">
                <a:latin typeface="Minya Nouvelle" pitchFamily="2" charset="0"/>
              </a:rPr>
              <a:t>&lt;</a:t>
            </a:r>
            <a:r>
              <a:rPr lang="sv-SE" b="1" dirty="0" err="1" smtClean="0">
                <a:latin typeface="Minya Nouvelle" pitchFamily="2" charset="0"/>
              </a:rPr>
              <a:t>footer</a:t>
            </a:r>
            <a:r>
              <a:rPr lang="sv-SE" b="1" dirty="0" smtClean="0">
                <a:latin typeface="Minya Nouvelle" pitchFamily="2" charset="0"/>
              </a:rPr>
              <a:t>&gt;</a:t>
            </a:r>
          </a:p>
          <a:p>
            <a:r>
              <a:rPr lang="sv-SE" dirty="0" smtClean="0">
                <a:latin typeface="Minya Nouvelle" pitchFamily="2" charset="0"/>
              </a:rPr>
              <a:t>Fot till den sektion det tillhör. </a:t>
            </a:r>
          </a:p>
          <a:p>
            <a:endParaRPr lang="sv-SE" dirty="0">
              <a:latin typeface="Minya Nouvelle" pitchFamily="2" charset="0"/>
            </a:endParaRPr>
          </a:p>
          <a:p>
            <a:r>
              <a:rPr lang="sv-SE" dirty="0" smtClean="0">
                <a:latin typeface="Minya Nouvelle" pitchFamily="2" charset="0"/>
              </a:rPr>
              <a:t>Behöver inte ligga sista i sektionen.</a:t>
            </a:r>
          </a:p>
        </p:txBody>
      </p:sp>
    </p:spTree>
    <p:extLst>
      <p:ext uri="{BB962C8B-B14F-4D97-AF65-F5344CB8AC3E}">
        <p14:creationId xmlns:p14="http://schemas.microsoft.com/office/powerpoint/2010/main" val="175153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Men hur stila med CSS?</a:t>
            </a:r>
            <a:endParaRPr lang="sv-SE" dirty="0"/>
          </a:p>
        </p:txBody>
      </p:sp>
      <p:sp>
        <p:nvSpPr>
          <p:cNvPr id="3" name="Subtitle 2"/>
          <p:cNvSpPr>
            <a:spLocks noGrp="1"/>
          </p:cNvSpPr>
          <p:nvPr>
            <p:ph type="subTitle" idx="1"/>
          </p:nvPr>
        </p:nvSpPr>
        <p:spPr>
          <a:xfrm>
            <a:off x="714348" y="1309677"/>
            <a:ext cx="6400800" cy="683727"/>
          </a:xfrm>
        </p:spPr>
        <p:txBody>
          <a:bodyPr/>
          <a:lstStyle/>
          <a:p>
            <a:r>
              <a:rPr lang="sv-SE" dirty="0" smtClean="0"/>
              <a:t>Inga problem:</a:t>
            </a:r>
          </a:p>
          <a:p>
            <a:endParaRPr lang="sv-SE" dirty="0"/>
          </a:p>
        </p:txBody>
      </p:sp>
      <p:sp>
        <p:nvSpPr>
          <p:cNvPr id="4" name="Rectangle 3"/>
          <p:cNvSpPr/>
          <p:nvPr/>
        </p:nvSpPr>
        <p:spPr>
          <a:xfrm>
            <a:off x="619944" y="2425452"/>
            <a:ext cx="360040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#header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endParaRPr lang="en-US" sz="14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float</a:t>
            </a:r>
            <a:r>
              <a:rPr lang="en-US" sz="1400" b="1" dirty="0" smtClean="0">
                <a:solidFill>
                  <a:schemeClr val="tx1"/>
                </a:solidFill>
                <a:latin typeface="Courier New" pitchFamily="49" charset="0"/>
                <a:cs typeface="Courier New" pitchFamily="49" charset="0"/>
              </a:rPr>
              <a:t>: left; </a:t>
            </a:r>
          </a:p>
          <a:p>
            <a:r>
              <a:rPr lang="en-US" sz="1400" b="1" dirty="0" smtClean="0">
                <a:solidFill>
                  <a:srgbClr val="0070C0"/>
                </a:solidFill>
                <a:latin typeface="Courier New" pitchFamily="49" charset="0"/>
                <a:cs typeface="Courier New" pitchFamily="49" charset="0"/>
              </a:rPr>
              <a:t>     margin</a:t>
            </a:r>
            <a:r>
              <a:rPr lang="en-US" sz="1400" b="1" dirty="0" smtClean="0">
                <a:solidFill>
                  <a:schemeClr val="tx1"/>
                </a:solidFill>
                <a:latin typeface="Courier New" pitchFamily="49" charset="0"/>
                <a:cs typeface="Courier New" pitchFamily="49" charset="0"/>
              </a:rPr>
              <a:t>: 0 auto 10px auto; </a:t>
            </a:r>
          </a:p>
          <a:p>
            <a:r>
              <a:rPr lang="en-US" sz="1400" b="1" dirty="0" smtClean="0">
                <a:solidFill>
                  <a:schemeClr val="tx1"/>
                </a:solidFill>
                <a:latin typeface="Courier New" pitchFamily="49" charset="0"/>
                <a:cs typeface="Courier New" pitchFamily="49" charset="0"/>
              </a:rPr>
              <a:t>}</a:t>
            </a:r>
          </a:p>
        </p:txBody>
      </p:sp>
      <p:sp>
        <p:nvSpPr>
          <p:cNvPr id="5" name="Rectangle 4"/>
          <p:cNvSpPr/>
          <p:nvPr/>
        </p:nvSpPr>
        <p:spPr>
          <a:xfrm>
            <a:off x="5228456" y="2425452"/>
            <a:ext cx="344800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header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endParaRPr lang="en-US" sz="14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float</a:t>
            </a:r>
            <a:r>
              <a:rPr lang="en-US" sz="1400" b="1" dirty="0" smtClean="0">
                <a:solidFill>
                  <a:schemeClr val="tx1"/>
                </a:solidFill>
                <a:latin typeface="Courier New" pitchFamily="49" charset="0"/>
                <a:cs typeface="Courier New" pitchFamily="49" charset="0"/>
              </a:rPr>
              <a:t>: left; </a:t>
            </a:r>
          </a:p>
          <a:p>
            <a:r>
              <a:rPr lang="en-US" sz="1400" b="1" dirty="0" smtClean="0">
                <a:solidFill>
                  <a:srgbClr val="0070C0"/>
                </a:solidFill>
                <a:latin typeface="Courier New" pitchFamily="49" charset="0"/>
                <a:cs typeface="Courier New" pitchFamily="49" charset="0"/>
              </a:rPr>
              <a:t>     margin</a:t>
            </a:r>
            <a:r>
              <a:rPr lang="en-US" sz="1400" b="1" dirty="0" smtClean="0">
                <a:solidFill>
                  <a:schemeClr val="tx1"/>
                </a:solidFill>
                <a:latin typeface="Courier New" pitchFamily="49" charset="0"/>
                <a:cs typeface="Courier New" pitchFamily="49" charset="0"/>
              </a:rPr>
              <a:t>: 0 auto 10px auto; </a:t>
            </a:r>
          </a:p>
          <a:p>
            <a:r>
              <a:rPr lang="en-US" sz="1400" b="1" dirty="0" smtClean="0">
                <a:solidFill>
                  <a:schemeClr val="tx1"/>
                </a:solidFill>
                <a:latin typeface="Courier New" pitchFamily="49" charset="0"/>
                <a:cs typeface="Courier New" pitchFamily="49" charset="0"/>
              </a:rPr>
              <a:t>}</a:t>
            </a:r>
          </a:p>
        </p:txBody>
      </p:sp>
      <p:sp>
        <p:nvSpPr>
          <p:cNvPr id="6" name="Right Arrow 5"/>
          <p:cNvSpPr/>
          <p:nvPr/>
        </p:nvSpPr>
        <p:spPr>
          <a:xfrm>
            <a:off x="4427984" y="2713484"/>
            <a:ext cx="576064" cy="360040"/>
          </a:xfrm>
          <a:prstGeom prst="rightArrow">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7" name="TextBox 6"/>
          <p:cNvSpPr txBox="1"/>
          <p:nvPr/>
        </p:nvSpPr>
        <p:spPr>
          <a:xfrm>
            <a:off x="467544" y="2065412"/>
            <a:ext cx="1930337" cy="369332"/>
          </a:xfrm>
          <a:prstGeom prst="rect">
            <a:avLst/>
          </a:prstGeom>
          <a:noFill/>
        </p:spPr>
        <p:txBody>
          <a:bodyPr wrap="none" rtlCol="0">
            <a:spAutoFit/>
          </a:bodyPr>
          <a:lstStyle/>
          <a:p>
            <a:r>
              <a:rPr lang="sv-SE" dirty="0" smtClean="0">
                <a:latin typeface="Minya Nouvelle" pitchFamily="2" charset="0"/>
              </a:rPr>
              <a:t>&lt;div id="</a:t>
            </a:r>
            <a:r>
              <a:rPr lang="sv-SE" dirty="0" err="1" smtClean="0">
                <a:latin typeface="Minya Nouvelle" pitchFamily="2" charset="0"/>
              </a:rPr>
              <a:t>header</a:t>
            </a:r>
            <a:r>
              <a:rPr lang="sv-SE" dirty="0" smtClean="0">
                <a:latin typeface="Minya Nouvelle" pitchFamily="2" charset="0"/>
              </a:rPr>
              <a:t>"&gt;</a:t>
            </a:r>
          </a:p>
        </p:txBody>
      </p:sp>
      <p:sp>
        <p:nvSpPr>
          <p:cNvPr id="8" name="TextBox 7"/>
          <p:cNvSpPr txBox="1"/>
          <p:nvPr/>
        </p:nvSpPr>
        <p:spPr>
          <a:xfrm>
            <a:off x="5004048" y="2065412"/>
            <a:ext cx="1063112" cy="369332"/>
          </a:xfrm>
          <a:prstGeom prst="rect">
            <a:avLst/>
          </a:prstGeom>
          <a:noFill/>
        </p:spPr>
        <p:txBody>
          <a:bodyPr wrap="none" rtlCol="0">
            <a:spAutoFit/>
          </a:bodyPr>
          <a:lstStyle/>
          <a:p>
            <a:r>
              <a:rPr lang="sv-SE" dirty="0" smtClean="0">
                <a:latin typeface="Minya Nouvelle" pitchFamily="2" charset="0"/>
              </a:rPr>
              <a:t>&lt;</a:t>
            </a:r>
            <a:r>
              <a:rPr lang="sv-SE" dirty="0" err="1" smtClean="0">
                <a:latin typeface="Minya Nouvelle" pitchFamily="2" charset="0"/>
              </a:rPr>
              <a:t>header</a:t>
            </a:r>
            <a:r>
              <a:rPr lang="sv-SE" dirty="0" smtClean="0">
                <a:latin typeface="Minya Nouvelle" pitchFamily="2" charset="0"/>
              </a:rPr>
              <a:t>&gt;</a:t>
            </a:r>
          </a:p>
        </p:txBody>
      </p:sp>
    </p:spTree>
    <p:extLst>
      <p:ext uri="{BB962C8B-B14F-4D97-AF65-F5344CB8AC3E}">
        <p14:creationId xmlns:p14="http://schemas.microsoft.com/office/powerpoint/2010/main" val="3702176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Blockelement</a:t>
            </a:r>
            <a:endParaRPr lang="sv-SE" dirty="0"/>
          </a:p>
        </p:txBody>
      </p:sp>
      <p:sp>
        <p:nvSpPr>
          <p:cNvPr id="4" name="Rectangle 3"/>
          <p:cNvSpPr/>
          <p:nvPr/>
        </p:nvSpPr>
        <p:spPr>
          <a:xfrm>
            <a:off x="1403648" y="2407449"/>
            <a:ext cx="5688632"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a:solidFill>
                  <a:srgbClr val="C00000"/>
                </a:solidFill>
                <a:latin typeface="Courier New" pitchFamily="49" charset="0"/>
                <a:cs typeface="Courier New" pitchFamily="49" charset="0"/>
              </a:rPr>
              <a:t>article, aside, details, </a:t>
            </a:r>
            <a:r>
              <a:rPr lang="en-US" sz="1400" b="1" dirty="0" err="1">
                <a:solidFill>
                  <a:srgbClr val="C00000"/>
                </a:solidFill>
                <a:latin typeface="Courier New" pitchFamily="49" charset="0"/>
                <a:cs typeface="Courier New" pitchFamily="49" charset="0"/>
              </a:rPr>
              <a:t>figcaption</a:t>
            </a:r>
            <a:r>
              <a:rPr lang="en-US" sz="1400" b="1" dirty="0">
                <a:solidFill>
                  <a:srgbClr val="C00000"/>
                </a:solidFill>
                <a:latin typeface="Courier New" pitchFamily="49" charset="0"/>
                <a:cs typeface="Courier New" pitchFamily="49" charset="0"/>
              </a:rPr>
              <a:t>, figure, </a:t>
            </a:r>
          </a:p>
          <a:p>
            <a:r>
              <a:rPr lang="en-US" sz="1400" b="1" dirty="0">
                <a:solidFill>
                  <a:srgbClr val="C00000"/>
                </a:solidFill>
                <a:latin typeface="Courier New" pitchFamily="49" charset="0"/>
                <a:cs typeface="Courier New" pitchFamily="49" charset="0"/>
              </a:rPr>
              <a:t>footer, header, </a:t>
            </a:r>
            <a:r>
              <a:rPr lang="en-US" sz="1400" b="1" dirty="0" err="1">
                <a:solidFill>
                  <a:srgbClr val="C00000"/>
                </a:solidFill>
                <a:latin typeface="Courier New" pitchFamily="49" charset="0"/>
                <a:cs typeface="Courier New" pitchFamily="49" charset="0"/>
              </a:rPr>
              <a:t>hgroup</a:t>
            </a:r>
            <a:r>
              <a:rPr lang="en-US" sz="1400" b="1" dirty="0" smtClean="0">
                <a:solidFill>
                  <a:srgbClr val="C00000"/>
                </a:solidFill>
                <a:latin typeface="Courier New" pitchFamily="49" charset="0"/>
                <a:cs typeface="Courier New" pitchFamily="49" charset="0"/>
              </a:rPr>
              <a:t>, main, </a:t>
            </a:r>
            <a:r>
              <a:rPr lang="en-US" sz="1400" b="1" dirty="0">
                <a:solidFill>
                  <a:srgbClr val="C00000"/>
                </a:solidFill>
                <a:latin typeface="Courier New" pitchFamily="49" charset="0"/>
                <a:cs typeface="Courier New" pitchFamily="49" charset="0"/>
              </a:rPr>
              <a:t>menu, </a:t>
            </a:r>
            <a:r>
              <a:rPr lang="en-US" sz="1400" b="1" dirty="0" err="1">
                <a:solidFill>
                  <a:srgbClr val="C00000"/>
                </a:solidFill>
                <a:latin typeface="Courier New" pitchFamily="49" charset="0"/>
                <a:cs typeface="Courier New" pitchFamily="49" charset="0"/>
              </a:rPr>
              <a:t>nav</a:t>
            </a:r>
            <a:r>
              <a:rPr lang="en-US" sz="1400" b="1" dirty="0">
                <a:solidFill>
                  <a:srgbClr val="C00000"/>
                </a:solidFill>
                <a:latin typeface="Courier New" pitchFamily="49" charset="0"/>
                <a:cs typeface="Courier New" pitchFamily="49" charset="0"/>
              </a:rPr>
              <a:t>, section</a:t>
            </a: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 </a:t>
            </a:r>
          </a:p>
          <a:p>
            <a:r>
              <a:rPr lang="en-US" sz="1400" b="1" dirty="0" smtClean="0">
                <a:solidFill>
                  <a:srgbClr val="0070C0"/>
                </a:solidFill>
                <a:latin typeface="Courier New" pitchFamily="49" charset="0"/>
                <a:cs typeface="Courier New" pitchFamily="49" charset="0"/>
              </a:rPr>
              <a:t>     display</a:t>
            </a:r>
            <a:r>
              <a:rPr lang="en-US" sz="1400" b="1" dirty="0" smtClean="0">
                <a:solidFill>
                  <a:schemeClr val="tx1"/>
                </a:solidFill>
                <a:latin typeface="Courier New" pitchFamily="49" charset="0"/>
                <a:cs typeface="Courier New" pitchFamily="49" charset="0"/>
              </a:rPr>
              <a:t>: block; </a:t>
            </a:r>
          </a:p>
          <a:p>
            <a:r>
              <a:rPr lang="en-US" sz="1400" b="1" dirty="0" smtClean="0">
                <a:solidFill>
                  <a:schemeClr val="tx1"/>
                </a:solidFill>
                <a:latin typeface="Courier New" pitchFamily="49" charset="0"/>
                <a:cs typeface="Courier New" pitchFamily="49" charset="0"/>
              </a:rPr>
              <a:t>}</a:t>
            </a:r>
          </a:p>
        </p:txBody>
      </p:sp>
      <p:sp>
        <p:nvSpPr>
          <p:cNvPr id="5" name="TextBox 4"/>
          <p:cNvSpPr txBox="1"/>
          <p:nvPr/>
        </p:nvSpPr>
        <p:spPr>
          <a:xfrm>
            <a:off x="611560" y="1417340"/>
            <a:ext cx="8129085" cy="646331"/>
          </a:xfrm>
          <a:prstGeom prst="rect">
            <a:avLst/>
          </a:prstGeom>
          <a:noFill/>
        </p:spPr>
        <p:txBody>
          <a:bodyPr wrap="none" rtlCol="0">
            <a:spAutoFit/>
          </a:bodyPr>
          <a:lstStyle/>
          <a:p>
            <a:r>
              <a:rPr lang="sv-SE" dirty="0" smtClean="0">
                <a:latin typeface="Minya Nouvelle" pitchFamily="2" charset="0"/>
              </a:rPr>
              <a:t>Se till att de nya taggarna presenteras som blockelement i alla webbläsare,</a:t>
            </a:r>
          </a:p>
          <a:p>
            <a:r>
              <a:rPr lang="sv-SE" dirty="0" smtClean="0">
                <a:latin typeface="Minya Nouvelle" pitchFamily="2" charset="0"/>
              </a:rPr>
              <a:t>även webbläsare som inte stödjer taggarna.</a:t>
            </a:r>
          </a:p>
        </p:txBody>
      </p:sp>
      <p:sp>
        <p:nvSpPr>
          <p:cNvPr id="6" name="TextBox 5"/>
          <p:cNvSpPr txBox="1"/>
          <p:nvPr/>
        </p:nvSpPr>
        <p:spPr>
          <a:xfrm>
            <a:off x="179512" y="4873724"/>
            <a:ext cx="7416824" cy="646331"/>
          </a:xfrm>
          <a:prstGeom prst="rect">
            <a:avLst/>
          </a:prstGeom>
          <a:noFill/>
        </p:spPr>
        <p:txBody>
          <a:bodyPr wrap="square" rtlCol="0">
            <a:spAutoFit/>
          </a:bodyPr>
          <a:lstStyle/>
          <a:p>
            <a:r>
              <a:rPr lang="sv-SE" dirty="0" smtClean="0">
                <a:latin typeface="Minya Nouvelle" pitchFamily="2" charset="0"/>
              </a:rPr>
              <a:t>Använder du exempelvis Meyers </a:t>
            </a:r>
            <a:r>
              <a:rPr lang="sv-SE" dirty="0" err="1" smtClean="0">
                <a:latin typeface="Minya Nouvelle" pitchFamily="2" charset="0"/>
              </a:rPr>
              <a:t>reset</a:t>
            </a:r>
            <a:r>
              <a:rPr lang="sv-SE" dirty="0" smtClean="0">
                <a:latin typeface="Minya Nouvelle" pitchFamily="2" charset="0"/>
              </a:rPr>
              <a:t> CSS eller html5boilerplate så görs detta där. </a:t>
            </a:r>
          </a:p>
        </p:txBody>
      </p:sp>
    </p:spTree>
    <p:extLst>
      <p:ext uri="{BB962C8B-B14F-4D97-AF65-F5344CB8AC3E}">
        <p14:creationId xmlns:p14="http://schemas.microsoft.com/office/powerpoint/2010/main" val="34608208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IE-fix</a:t>
            </a:r>
            <a:endParaRPr lang="sv-SE" dirty="0"/>
          </a:p>
        </p:txBody>
      </p:sp>
      <p:grpSp>
        <p:nvGrpSpPr>
          <p:cNvPr id="4" name="Group 3"/>
          <p:cNvGrpSpPr/>
          <p:nvPr/>
        </p:nvGrpSpPr>
        <p:grpSpPr>
          <a:xfrm>
            <a:off x="6732240" y="2137420"/>
            <a:ext cx="2016224" cy="1492344"/>
            <a:chOff x="6732240" y="1301860"/>
            <a:chExt cx="2016224" cy="1492344"/>
          </a:xfrm>
        </p:grpSpPr>
        <p:pic>
          <p:nvPicPr>
            <p:cNvPr id="5" name="Picture 10" descr="http://www.favbrowser.com/wp-content/uploads/2010/08/internetexplorer7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5543" y="1301860"/>
              <a:ext cx="807533" cy="807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dfm\info\icons\v-collections\v_collections_png\basic_foundation\48x48\shadow\sign_war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309" y="1677527"/>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732240" y="2209428"/>
              <a:ext cx="2016224" cy="584776"/>
            </a:xfrm>
            <a:prstGeom prst="rect">
              <a:avLst/>
            </a:prstGeom>
            <a:noFill/>
          </p:spPr>
          <p:txBody>
            <a:bodyPr wrap="square" rtlCol="0">
              <a:spAutoFit/>
            </a:bodyPr>
            <a:lstStyle/>
            <a:p>
              <a:pPr algn="ctr"/>
              <a:r>
                <a:rPr lang="sv-SE" sz="1600" dirty="0" smtClean="0">
                  <a:latin typeface="Minya Nouvelle" pitchFamily="2" charset="0"/>
                </a:rPr>
                <a:t>Detta fix behövs för IE8 och lägre.</a:t>
              </a:r>
            </a:p>
          </p:txBody>
        </p:sp>
      </p:grpSp>
      <p:sp>
        <p:nvSpPr>
          <p:cNvPr id="8" name="Rectangle 7"/>
          <p:cNvSpPr/>
          <p:nvPr/>
        </p:nvSpPr>
        <p:spPr>
          <a:xfrm>
            <a:off x="1187624" y="1777380"/>
            <a:ext cx="4824536" cy="246221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&lt;script&gt;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a:t>
            </a:r>
            <a:r>
              <a:rPr lang="en-US" sz="1200" b="1" dirty="0" err="1" smtClean="0">
                <a:solidFill>
                  <a:srgbClr val="FF0000"/>
                </a:solidFill>
                <a:latin typeface="Courier New" pitchFamily="49" charset="0"/>
                <a:cs typeface="Courier New" pitchFamily="49" charset="0"/>
              </a:rPr>
              <a:t>document</a:t>
            </a:r>
            <a:r>
              <a:rPr lang="en-US" sz="1200" b="1" dirty="0" err="1" smtClean="0">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("header");</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t>
            </a:r>
            <a:r>
              <a:rPr lang="en-US" sz="1200" b="1" dirty="0" err="1" smtClean="0">
                <a:solidFill>
                  <a:srgbClr val="0070C0"/>
                </a:solidFill>
                <a:latin typeface="Courier New" pitchFamily="49" charset="0"/>
                <a:cs typeface="Courier New" pitchFamily="49" charset="0"/>
              </a:rPr>
              <a:t>hgroup</a:t>
            </a:r>
            <a:r>
              <a:rPr lang="en-US" sz="1200" b="1" dirty="0" smtClean="0">
                <a:solidFill>
                  <a:srgbClr val="0070C0"/>
                </a:solidFill>
                <a:latin typeface="Courier New" pitchFamily="49" charset="0"/>
                <a:cs typeface="Courier New" pitchFamily="49" charset="0"/>
              </a:rPr>
              <a:t>");</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("footer");</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("article");</a:t>
            </a:r>
            <a:r>
              <a:rPr lang="en-US" sz="1200" b="1" dirty="0">
                <a:solidFill>
                  <a:srgbClr val="0070C0"/>
                </a:solidFill>
                <a:latin typeface="Courier New" pitchFamily="49" charset="0"/>
                <a:cs typeface="Courier New" pitchFamily="49" charset="0"/>
              </a:rPr>
              <a:t/>
            </a:r>
            <a:br>
              <a:rPr lang="en-US" sz="1200" b="1" dirty="0">
                <a:solidFill>
                  <a:srgbClr val="0070C0"/>
                </a:solidFill>
                <a:latin typeface="Courier New" pitchFamily="49" charset="0"/>
                <a:cs typeface="Courier New" pitchFamily="49" charset="0"/>
              </a:rPr>
            </a:br>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t>
            </a:r>
            <a:r>
              <a:rPr lang="en-US" sz="1200" b="1" dirty="0">
                <a:solidFill>
                  <a:srgbClr val="0070C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main"</a:t>
            </a:r>
            <a:r>
              <a:rPr lang="en-US" sz="1200" b="1" dirty="0">
                <a:solidFill>
                  <a:srgbClr val="0070C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("section");</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t>
            </a:r>
            <a:r>
              <a:rPr lang="en-US" sz="1200" b="1" dirty="0" err="1" smtClean="0">
                <a:solidFill>
                  <a:srgbClr val="0070C0"/>
                </a:solidFill>
                <a:latin typeface="Courier New" pitchFamily="49" charset="0"/>
                <a:cs typeface="Courier New" pitchFamily="49" charset="0"/>
              </a:rPr>
              <a:t>nav</a:t>
            </a:r>
            <a:r>
              <a:rPr lang="en-US" sz="1200" b="1" dirty="0" smtClean="0">
                <a:solidFill>
                  <a:srgbClr val="0070C0"/>
                </a:solidFill>
                <a:latin typeface="Courier New" pitchFamily="49" charset="0"/>
                <a:cs typeface="Courier New" pitchFamily="49" charset="0"/>
              </a:rPr>
              <a:t>");</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("aside");</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("address");</a:t>
            </a:r>
          </a:p>
          <a:p>
            <a:r>
              <a:rPr lang="en-US" sz="1200" b="1" dirty="0" smtClean="0">
                <a:solidFill>
                  <a:srgbClr val="0070C0"/>
                </a:solidFill>
                <a:latin typeface="Courier New" pitchFamily="49" charset="0"/>
                <a:cs typeface="Courier New" pitchFamily="49" charset="0"/>
              </a:rPr>
              <a:t>&lt;/script&gt;</a:t>
            </a:r>
          </a:p>
          <a:p>
            <a:endParaRPr lang="en-US" sz="1100" b="1" dirty="0" smtClean="0">
              <a:solidFill>
                <a:srgbClr val="0070C0"/>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sp>
        <p:nvSpPr>
          <p:cNvPr id="9" name="TextBox 8"/>
          <p:cNvSpPr txBox="1"/>
          <p:nvPr/>
        </p:nvSpPr>
        <p:spPr>
          <a:xfrm>
            <a:off x="1115616" y="1417340"/>
            <a:ext cx="3770584" cy="369332"/>
          </a:xfrm>
          <a:prstGeom prst="rect">
            <a:avLst/>
          </a:prstGeom>
          <a:noFill/>
        </p:spPr>
        <p:txBody>
          <a:bodyPr wrap="none" rtlCol="0">
            <a:spAutoFit/>
          </a:bodyPr>
          <a:lstStyle/>
          <a:p>
            <a:r>
              <a:rPr lang="sv-SE" dirty="0" smtClean="0">
                <a:latin typeface="Minya Nouvelle" pitchFamily="2" charset="0"/>
              </a:rPr>
              <a:t>Javascriptet läggs i &lt;</a:t>
            </a:r>
            <a:r>
              <a:rPr lang="sv-SE" dirty="0" err="1" smtClean="0">
                <a:latin typeface="Minya Nouvelle" pitchFamily="2" charset="0"/>
              </a:rPr>
              <a:t>head</a:t>
            </a:r>
            <a:r>
              <a:rPr lang="sv-SE" dirty="0" smtClean="0">
                <a:latin typeface="Minya Nouvelle" pitchFamily="2" charset="0"/>
              </a:rPr>
              <a:t>&gt;-taggen:</a:t>
            </a:r>
          </a:p>
        </p:txBody>
      </p:sp>
      <p:sp>
        <p:nvSpPr>
          <p:cNvPr id="10" name="TextBox 9"/>
          <p:cNvSpPr txBox="1"/>
          <p:nvPr/>
        </p:nvSpPr>
        <p:spPr>
          <a:xfrm>
            <a:off x="179512" y="4657700"/>
            <a:ext cx="8136904" cy="923330"/>
          </a:xfrm>
          <a:prstGeom prst="rect">
            <a:avLst/>
          </a:prstGeom>
          <a:noFill/>
        </p:spPr>
        <p:txBody>
          <a:bodyPr wrap="square" rtlCol="0">
            <a:spAutoFit/>
          </a:bodyPr>
          <a:lstStyle/>
          <a:p>
            <a:r>
              <a:rPr lang="sv-SE" dirty="0" smtClean="0">
                <a:latin typeface="Minya Nouvelle" pitchFamily="2" charset="0"/>
              </a:rPr>
              <a:t>Om du använder javascriptbiblioteket </a:t>
            </a:r>
            <a:r>
              <a:rPr lang="sv-SE" dirty="0" err="1" smtClean="0">
                <a:latin typeface="Minya Nouvelle" pitchFamily="2" charset="0"/>
              </a:rPr>
              <a:t>modernizr</a:t>
            </a:r>
            <a:r>
              <a:rPr lang="sv-SE" dirty="0" smtClean="0">
                <a:latin typeface="Minya Nouvelle" pitchFamily="2" charset="0"/>
              </a:rPr>
              <a:t> så görs detta där. HTML5boilerplate använder </a:t>
            </a:r>
            <a:r>
              <a:rPr lang="sv-SE" dirty="0" err="1" smtClean="0">
                <a:latin typeface="Minya Nouvelle" pitchFamily="2" charset="0"/>
              </a:rPr>
              <a:t>modernizr</a:t>
            </a:r>
            <a:r>
              <a:rPr lang="sv-SE" dirty="0" smtClean="0">
                <a:latin typeface="Minya Nouvelle" pitchFamily="2" charset="0"/>
              </a:rPr>
              <a:t>.</a:t>
            </a:r>
          </a:p>
          <a:p>
            <a:r>
              <a:rPr lang="sv-SE" dirty="0" smtClean="0">
                <a:latin typeface="Minya Nouvelle" pitchFamily="2" charset="0"/>
              </a:rPr>
              <a:t>Du kan </a:t>
            </a:r>
            <a:r>
              <a:rPr lang="sv-SE" dirty="0">
                <a:latin typeface="Minya Nouvelle" pitchFamily="2" charset="0"/>
              </a:rPr>
              <a:t>även använda: </a:t>
            </a:r>
            <a:r>
              <a:rPr lang="sv-SE" dirty="0" err="1">
                <a:latin typeface="Minya Nouvelle" pitchFamily="2" charset="0"/>
              </a:rPr>
              <a:t>https</a:t>
            </a:r>
            <a:r>
              <a:rPr lang="sv-SE" dirty="0">
                <a:latin typeface="Minya Nouvelle" pitchFamily="2" charset="0"/>
              </a:rPr>
              <a:t>://</a:t>
            </a:r>
            <a:r>
              <a:rPr lang="sv-SE" dirty="0" err="1">
                <a:latin typeface="Minya Nouvelle" pitchFamily="2" charset="0"/>
              </a:rPr>
              <a:t>github.com</a:t>
            </a:r>
            <a:r>
              <a:rPr lang="sv-SE" dirty="0">
                <a:latin typeface="Minya Nouvelle" pitchFamily="2" charset="0"/>
              </a:rPr>
              <a:t>/</a:t>
            </a:r>
            <a:r>
              <a:rPr lang="sv-SE" dirty="0" err="1">
                <a:latin typeface="Minya Nouvelle" pitchFamily="2" charset="0"/>
              </a:rPr>
              <a:t>aFarkas</a:t>
            </a:r>
            <a:r>
              <a:rPr lang="sv-SE" dirty="0">
                <a:latin typeface="Minya Nouvelle" pitchFamily="2" charset="0"/>
              </a:rPr>
              <a:t>/html5shiv</a:t>
            </a:r>
            <a:endParaRPr lang="sv-SE" dirty="0" smtClean="0">
              <a:latin typeface="Minya Nouvelle" pitchFamily="2" charset="0"/>
            </a:endParaRPr>
          </a:p>
        </p:txBody>
      </p:sp>
    </p:spTree>
    <p:extLst>
      <p:ext uri="{BB962C8B-B14F-4D97-AF65-F5344CB8AC3E}">
        <p14:creationId xmlns:p14="http://schemas.microsoft.com/office/powerpoint/2010/main" val="1082735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a:t>
            </a:r>
            <a:endParaRPr lang="sv-SE" dirty="0"/>
          </a:p>
        </p:txBody>
      </p:sp>
      <p:sp>
        <p:nvSpPr>
          <p:cNvPr id="4" name="Rectangle 3"/>
          <p:cNvSpPr/>
          <p:nvPr/>
        </p:nvSpPr>
        <p:spPr>
          <a:xfrm>
            <a:off x="670966" y="2056039"/>
            <a:ext cx="7704856" cy="792088"/>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dirty="0"/>
          </a:p>
        </p:txBody>
      </p:sp>
      <p:sp>
        <p:nvSpPr>
          <p:cNvPr id="5" name="Rectangle 4"/>
          <p:cNvSpPr/>
          <p:nvPr/>
        </p:nvSpPr>
        <p:spPr>
          <a:xfrm>
            <a:off x="7086352" y="2078037"/>
            <a:ext cx="576064" cy="142040"/>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6" name="Rectangle 5"/>
          <p:cNvSpPr/>
          <p:nvPr/>
        </p:nvSpPr>
        <p:spPr>
          <a:xfrm>
            <a:off x="3452582" y="2351107"/>
            <a:ext cx="1250832" cy="21602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7" name="TextBox 6"/>
          <p:cNvSpPr txBox="1"/>
          <p:nvPr/>
        </p:nvSpPr>
        <p:spPr>
          <a:xfrm>
            <a:off x="632328" y="2008996"/>
            <a:ext cx="7776864" cy="900246"/>
          </a:xfrm>
          <a:prstGeom prst="rect">
            <a:avLst/>
          </a:prstGeom>
          <a:noFill/>
        </p:spPr>
        <p:txBody>
          <a:bodyPr wrap="square" rtlCol="0">
            <a:spAutoFit/>
          </a:bodyPr>
          <a:lstStyle/>
          <a:p>
            <a:r>
              <a:rPr lang="sv-SE" sz="1050" dirty="0" err="1">
                <a:latin typeface="Verdana" pitchFamily="34" charset="0"/>
                <a:ea typeface="Verdana" pitchFamily="34" charset="0"/>
                <a:cs typeface="Verdana" pitchFamily="34" charset="0"/>
              </a:rPr>
              <a:t>Lorem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ipsum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dolor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amet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consectetur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adipiscing</a:t>
            </a:r>
            <a:r>
              <a:rPr lang="sv-SE" sz="1050" dirty="0">
                <a:latin typeface="Verdana" pitchFamily="34" charset="0"/>
                <a:ea typeface="Verdana" pitchFamily="34" charset="0"/>
                <a:cs typeface="Verdana" pitchFamily="34" charset="0"/>
              </a:rPr>
              <a:t> elit. In </a:t>
            </a:r>
            <a:r>
              <a:rPr lang="sv-SE" sz="1050" dirty="0" err="1">
                <a:latin typeface="Verdana" pitchFamily="34" charset="0"/>
                <a:ea typeface="Verdana" pitchFamily="34" charset="0"/>
                <a:cs typeface="Verdana" pitchFamily="34" charset="0"/>
              </a:rPr>
              <a:t>lacinia</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aliquet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auctor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Morbi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lacinia</a:t>
            </a:r>
            <a:r>
              <a:rPr lang="sv-SE" sz="1050" dirty="0">
                <a:latin typeface="Verdana" pitchFamily="34" charset="0"/>
                <a:ea typeface="Verdana" pitchFamily="34" charset="0"/>
                <a:cs typeface="Verdana" pitchFamily="34" charset="0"/>
              </a:rPr>
              <a:t> </a:t>
            </a:r>
            <a:r>
              <a:rPr lang="sv-SE" sz="1050" i="1" dirty="0" err="1">
                <a:latin typeface="Verdana" pitchFamily="34" charset="0"/>
                <a:ea typeface="Verdana" pitchFamily="34" charset="0"/>
                <a:cs typeface="Verdana" pitchFamily="34" charset="0"/>
              </a:rPr>
              <a:t>ultricies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condimentum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Donec</a:t>
            </a:r>
            <a:r>
              <a:rPr lang="sv-SE" sz="1050" dirty="0">
                <a:latin typeface="Verdana" pitchFamily="34" charset="0"/>
                <a:ea typeface="Verdana" pitchFamily="34" charset="0"/>
                <a:cs typeface="Verdana" pitchFamily="34" charset="0"/>
              </a:rPr>
              <a:t> ut </a:t>
            </a:r>
            <a:r>
              <a:rPr lang="sv-SE" sz="1050" dirty="0" err="1">
                <a:latin typeface="Verdana" pitchFamily="34" charset="0"/>
                <a:ea typeface="Verdana" pitchFamily="34" charset="0"/>
                <a:cs typeface="Verdana" pitchFamily="34" charset="0"/>
              </a:rPr>
              <a:t>nisi</a:t>
            </a:r>
            <a:r>
              <a:rPr lang="sv-SE" sz="1050" dirty="0">
                <a:latin typeface="Verdana" pitchFamily="34" charset="0"/>
                <a:ea typeface="Verdana" pitchFamily="34" charset="0"/>
                <a:cs typeface="Verdana" pitchFamily="34" charset="0"/>
              </a:rPr>
              <a:t> at </a:t>
            </a:r>
            <a:r>
              <a:rPr lang="sv-SE" sz="1050" dirty="0" err="1">
                <a:latin typeface="Verdana" pitchFamily="34" charset="0"/>
                <a:ea typeface="Verdana" pitchFamily="34" charset="0"/>
                <a:cs typeface="Verdana" pitchFamily="34" charset="0"/>
              </a:rPr>
              <a:t>tellus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aliquet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adipiscing</a:t>
            </a:r>
            <a:r>
              <a:rPr lang="sv-SE" sz="1050" dirty="0">
                <a:latin typeface="Verdana" pitchFamily="34" charset="0"/>
                <a:ea typeface="Verdana" pitchFamily="34" charset="0"/>
                <a:cs typeface="Verdana" pitchFamily="34" charset="0"/>
              </a:rPr>
              <a:t> a vitae </a:t>
            </a:r>
            <a:r>
              <a:rPr lang="sv-SE" sz="1050" dirty="0" err="1">
                <a:latin typeface="Verdana" pitchFamily="34" charset="0"/>
                <a:ea typeface="Verdana" pitchFamily="34" charset="0"/>
                <a:cs typeface="Verdana" pitchFamily="34" charset="0"/>
              </a:rPr>
              <a:t>velit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Nunc</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mauris</a:t>
            </a:r>
            <a:r>
              <a:rPr lang="sv-SE" sz="1050" dirty="0">
                <a:latin typeface="Verdana" pitchFamily="34" charset="0"/>
                <a:ea typeface="Verdana" pitchFamily="34" charset="0"/>
                <a:cs typeface="Verdana" pitchFamily="34" charset="0"/>
              </a:rPr>
              <a:t> est, </a:t>
            </a:r>
            <a:r>
              <a:rPr lang="sv-SE" sz="1050" dirty="0" err="1">
                <a:latin typeface="Verdana" pitchFamily="34" charset="0"/>
                <a:ea typeface="Verdana" pitchFamily="34" charset="0"/>
                <a:cs typeface="Verdana" pitchFamily="34" charset="0"/>
              </a:rPr>
              <a:t>blandit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ac</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consectetur</a:t>
            </a:r>
            <a:r>
              <a:rPr lang="sv-SE" sz="1050" dirty="0">
                <a:latin typeface="Verdana" pitchFamily="34" charset="0"/>
                <a:ea typeface="Verdana" pitchFamily="34" charset="0"/>
                <a:cs typeface="Verdana" pitchFamily="34" charset="0"/>
              </a:rPr>
              <a:t> at, </a:t>
            </a:r>
            <a:r>
              <a:rPr lang="sv-SE" sz="1050" dirty="0" err="1">
                <a:latin typeface="Verdana" pitchFamily="34" charset="0"/>
                <a:ea typeface="Verdana" pitchFamily="34" charset="0"/>
                <a:cs typeface="Verdana" pitchFamily="34" charset="0"/>
              </a:rPr>
              <a:t>mollis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quis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nunc</a:t>
            </a:r>
            <a:r>
              <a:rPr lang="sv-SE" sz="1050" dirty="0">
                <a:latin typeface="Verdana" pitchFamily="34" charset="0"/>
                <a:ea typeface="Verdana" pitchFamily="34" charset="0"/>
                <a:cs typeface="Verdana" pitchFamily="34" charset="0"/>
              </a:rPr>
              <a:t>. Ut at ante </a:t>
            </a:r>
            <a:r>
              <a:rPr lang="sv-SE" sz="1050" dirty="0" err="1">
                <a:latin typeface="Verdana" pitchFamily="34" charset="0"/>
                <a:ea typeface="Verdana" pitchFamily="34" charset="0"/>
                <a:cs typeface="Verdana" pitchFamily="34" charset="0"/>
              </a:rPr>
              <a:t>sit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amet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nisl</a:t>
            </a:r>
            <a:r>
              <a:rPr lang="sv-SE" sz="1050" dirty="0">
                <a:latin typeface="Verdana" pitchFamily="34" charset="0"/>
                <a:ea typeface="Verdana" pitchFamily="34" charset="0"/>
                <a:cs typeface="Verdana" pitchFamily="34" charset="0"/>
              </a:rPr>
              <a:t> </a:t>
            </a:r>
            <a:r>
              <a:rPr lang="sv-SE" sz="1050" b="1" dirty="0" err="1">
                <a:latin typeface="Verdana" pitchFamily="34" charset="0"/>
                <a:ea typeface="Verdana" pitchFamily="34" charset="0"/>
                <a:cs typeface="Verdana" pitchFamily="34" charset="0"/>
              </a:rPr>
              <a:t>volutpat</a:t>
            </a:r>
            <a:r>
              <a:rPr lang="sv-SE" sz="1050" b="1" dirty="0">
                <a:latin typeface="Verdana" pitchFamily="34" charset="0"/>
                <a:ea typeface="Verdana" pitchFamily="34" charset="0"/>
                <a:cs typeface="Verdana" pitchFamily="34" charset="0"/>
              </a:rPr>
              <a:t> </a:t>
            </a:r>
            <a:r>
              <a:rPr lang="sv-SE" sz="1050" b="1" dirty="0" err="1">
                <a:latin typeface="Verdana" pitchFamily="34" charset="0"/>
                <a:ea typeface="Verdana" pitchFamily="34" charset="0"/>
                <a:cs typeface="Verdana" pitchFamily="34" charset="0"/>
              </a:rPr>
              <a:t>cursus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Praesent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feugiat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turpis</a:t>
            </a:r>
            <a:r>
              <a:rPr lang="sv-SE" sz="1050" dirty="0">
                <a:latin typeface="Verdana" pitchFamily="34" charset="0"/>
                <a:ea typeface="Verdana" pitchFamily="34" charset="0"/>
                <a:cs typeface="Verdana" pitchFamily="34" charset="0"/>
              </a:rPr>
              <a:t> eget </a:t>
            </a:r>
            <a:r>
              <a:rPr lang="sv-SE" sz="1050" dirty="0" err="1">
                <a:latin typeface="Verdana" pitchFamily="34" charset="0"/>
                <a:ea typeface="Verdana" pitchFamily="34" charset="0"/>
                <a:cs typeface="Verdana" pitchFamily="34" charset="0"/>
              </a:rPr>
              <a:t>orci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semper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fringilla</a:t>
            </a:r>
            <a:r>
              <a:rPr lang="sv-SE" sz="1050" dirty="0">
                <a:latin typeface="Verdana" pitchFamily="34" charset="0"/>
                <a:ea typeface="Verdana" pitchFamily="34" charset="0"/>
                <a:cs typeface="Verdana" pitchFamily="34" charset="0"/>
              </a:rPr>
              <a:t> porta </a:t>
            </a:r>
            <a:r>
              <a:rPr lang="sv-SE" sz="1050" dirty="0" err="1">
                <a:latin typeface="Verdana" pitchFamily="34" charset="0"/>
                <a:ea typeface="Verdana" pitchFamily="34" charset="0"/>
                <a:cs typeface="Verdana" pitchFamily="34" charset="0"/>
              </a:rPr>
              <a:t>augue</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hendrerit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Proin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interdum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turpis</a:t>
            </a:r>
            <a:r>
              <a:rPr lang="sv-SE" sz="1050" dirty="0">
                <a:latin typeface="Verdana" pitchFamily="34" charset="0"/>
                <a:ea typeface="Verdana" pitchFamily="34" charset="0"/>
                <a:cs typeface="Verdana" pitchFamily="34" charset="0"/>
              </a:rPr>
              <a:t> eget </a:t>
            </a:r>
            <a:r>
              <a:rPr lang="sv-SE" sz="1050" dirty="0" err="1" smtClean="0">
                <a:latin typeface="Verdana" pitchFamily="34" charset="0"/>
                <a:ea typeface="Verdana" pitchFamily="34" charset="0"/>
                <a:cs typeface="Verdana" pitchFamily="34" charset="0"/>
              </a:rPr>
              <a:t>semper</a:t>
            </a:r>
            <a:r>
              <a:rPr lang="sv-SE" sz="1050" dirty="0" smtClean="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congue</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purus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metus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dapibus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nibh</a:t>
            </a:r>
            <a:r>
              <a:rPr lang="sv-SE" sz="1050" dirty="0">
                <a:latin typeface="Verdana" pitchFamily="34" charset="0"/>
                <a:ea typeface="Verdana" pitchFamily="34" charset="0"/>
                <a:cs typeface="Verdana" pitchFamily="34" charset="0"/>
              </a:rPr>
              <a:t>, vitae </a:t>
            </a:r>
            <a:r>
              <a:rPr lang="sv-SE" sz="1050" dirty="0" err="1">
                <a:latin typeface="Verdana" pitchFamily="34" charset="0"/>
                <a:ea typeface="Verdana" pitchFamily="34" charset="0"/>
                <a:cs typeface="Verdana" pitchFamily="34" charset="0"/>
              </a:rPr>
              <a:t>semper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sapien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tellus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accumsan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sapien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Morbi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feugiat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ultricies</a:t>
            </a:r>
            <a:r>
              <a:rPr lang="sv-SE" sz="1050" dirty="0">
                <a:latin typeface="Verdana" pitchFamily="34" charset="0"/>
                <a:ea typeface="Verdana" pitchFamily="34" charset="0"/>
                <a:cs typeface="Verdana" pitchFamily="34" charset="0"/>
              </a:rPr>
              <a:t> </a:t>
            </a:r>
            <a:r>
              <a:rPr lang="sv-SE" sz="1050" dirty="0" err="1" smtClean="0">
                <a:latin typeface="Verdana" pitchFamily="34" charset="0"/>
                <a:ea typeface="Verdana" pitchFamily="34" charset="0"/>
                <a:cs typeface="Verdana" pitchFamily="34" charset="0"/>
              </a:rPr>
              <a:t>risus</a:t>
            </a:r>
            <a:r>
              <a:rPr lang="sv-SE" sz="1050" dirty="0" smtClean="0">
                <a:latin typeface="Verdana" pitchFamily="34" charset="0"/>
                <a:ea typeface="Verdana" pitchFamily="34" charset="0"/>
                <a:cs typeface="Verdana" pitchFamily="34" charset="0"/>
              </a:rPr>
              <a:t>.</a:t>
            </a:r>
          </a:p>
        </p:txBody>
      </p:sp>
      <p:sp>
        <p:nvSpPr>
          <p:cNvPr id="9" name="TextBox 8"/>
          <p:cNvSpPr txBox="1"/>
          <p:nvPr/>
        </p:nvSpPr>
        <p:spPr>
          <a:xfrm>
            <a:off x="7788199" y="1201316"/>
            <a:ext cx="816249" cy="369332"/>
          </a:xfrm>
          <a:prstGeom prst="rect">
            <a:avLst/>
          </a:prstGeom>
          <a:noFill/>
        </p:spPr>
        <p:txBody>
          <a:bodyPr wrap="none" rtlCol="0">
            <a:spAutoFit/>
          </a:bodyPr>
          <a:lstStyle/>
          <a:p>
            <a:r>
              <a:rPr lang="sv-SE" dirty="0" err="1" smtClean="0">
                <a:solidFill>
                  <a:srgbClr val="0070C0"/>
                </a:solidFill>
                <a:latin typeface="Minya Nouvelle" pitchFamily="2" charset="0"/>
              </a:rPr>
              <a:t>inline</a:t>
            </a:r>
            <a:endParaRPr lang="sv-SE" dirty="0" smtClean="0">
              <a:solidFill>
                <a:srgbClr val="0070C0"/>
              </a:solidFill>
              <a:latin typeface="Minya Nouvelle" pitchFamily="2" charset="0"/>
            </a:endParaRPr>
          </a:p>
        </p:txBody>
      </p:sp>
      <p:sp>
        <p:nvSpPr>
          <p:cNvPr id="10" name="Freeform 9"/>
          <p:cNvSpPr/>
          <p:nvPr/>
        </p:nvSpPr>
        <p:spPr>
          <a:xfrm>
            <a:off x="7688305" y="1493029"/>
            <a:ext cx="589951" cy="667445"/>
          </a:xfrm>
          <a:custGeom>
            <a:avLst/>
            <a:gdLst>
              <a:gd name="connsiteX0" fmla="*/ 460537 w 589951"/>
              <a:gd name="connsiteY0" fmla="*/ 0 h 667445"/>
              <a:gd name="connsiteX1" fmla="*/ 560654 w 589951"/>
              <a:gd name="connsiteY1" fmla="*/ 340397 h 667445"/>
              <a:gd name="connsiteX2" fmla="*/ 0 w 589951"/>
              <a:gd name="connsiteY2" fmla="*/ 667445 h 667445"/>
            </a:gdLst>
            <a:ahLst/>
            <a:cxnLst>
              <a:cxn ang="0">
                <a:pos x="connsiteX0" y="connsiteY0"/>
              </a:cxn>
              <a:cxn ang="0">
                <a:pos x="connsiteX1" y="connsiteY1"/>
              </a:cxn>
              <a:cxn ang="0">
                <a:pos x="connsiteX2" y="connsiteY2"/>
              </a:cxn>
            </a:cxnLst>
            <a:rect l="l" t="t" r="r" b="b"/>
            <a:pathLst>
              <a:path w="589951" h="667445">
                <a:moveTo>
                  <a:pt x="460537" y="0"/>
                </a:moveTo>
                <a:cubicBezTo>
                  <a:pt x="548973" y="114578"/>
                  <a:pt x="637410" y="229156"/>
                  <a:pt x="560654" y="340397"/>
                </a:cubicBezTo>
                <a:cubicBezTo>
                  <a:pt x="483898" y="451638"/>
                  <a:pt x="241949" y="559541"/>
                  <a:pt x="0" y="667445"/>
                </a:cubicBezTo>
              </a:path>
            </a:pathLst>
          </a:cu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 name="Freeform 10"/>
          <p:cNvSpPr/>
          <p:nvPr/>
        </p:nvSpPr>
        <p:spPr>
          <a:xfrm rot="1071898">
            <a:off x="833910" y="1541987"/>
            <a:ext cx="1047889" cy="288104"/>
          </a:xfrm>
          <a:custGeom>
            <a:avLst/>
            <a:gdLst>
              <a:gd name="connsiteX0" fmla="*/ 0 w 1047889"/>
              <a:gd name="connsiteY0" fmla="*/ 208010 h 288104"/>
              <a:gd name="connsiteX1" fmla="*/ 600700 w 1047889"/>
              <a:gd name="connsiteY1" fmla="*/ 1102 h 288104"/>
              <a:gd name="connsiteX2" fmla="*/ 1047889 w 1047889"/>
              <a:gd name="connsiteY2" fmla="*/ 288104 h 288104"/>
            </a:gdLst>
            <a:ahLst/>
            <a:cxnLst>
              <a:cxn ang="0">
                <a:pos x="connsiteX0" y="connsiteY0"/>
              </a:cxn>
              <a:cxn ang="0">
                <a:pos x="connsiteX1" y="connsiteY1"/>
              </a:cxn>
              <a:cxn ang="0">
                <a:pos x="connsiteX2" y="connsiteY2"/>
              </a:cxn>
            </a:cxnLst>
            <a:rect l="l" t="t" r="r" b="b"/>
            <a:pathLst>
              <a:path w="1047889" h="288104">
                <a:moveTo>
                  <a:pt x="0" y="208010"/>
                </a:moveTo>
                <a:cubicBezTo>
                  <a:pt x="213026" y="97881"/>
                  <a:pt x="426052" y="-12247"/>
                  <a:pt x="600700" y="1102"/>
                </a:cubicBezTo>
                <a:cubicBezTo>
                  <a:pt x="775348" y="14451"/>
                  <a:pt x="911618" y="151277"/>
                  <a:pt x="1047889" y="288104"/>
                </a:cubicBezTo>
              </a:path>
            </a:pathLst>
          </a:cu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TextBox 11"/>
          <p:cNvSpPr txBox="1"/>
          <p:nvPr/>
        </p:nvSpPr>
        <p:spPr>
          <a:xfrm>
            <a:off x="431702" y="1210025"/>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13" name="TextBox 12"/>
          <p:cNvSpPr txBox="1"/>
          <p:nvPr/>
        </p:nvSpPr>
        <p:spPr>
          <a:xfrm>
            <a:off x="1168128" y="3073524"/>
            <a:ext cx="1154483" cy="1477328"/>
          </a:xfrm>
          <a:prstGeom prst="rect">
            <a:avLst/>
          </a:prstGeom>
          <a:noFill/>
        </p:spPr>
        <p:txBody>
          <a:bodyPr wrap="none" rtlCol="0">
            <a:spAutoFit/>
          </a:bodyPr>
          <a:lstStyle/>
          <a:p>
            <a:r>
              <a:rPr lang="sv-SE" b="1" dirty="0" smtClean="0">
                <a:solidFill>
                  <a:srgbClr val="FF0000"/>
                </a:solidFill>
                <a:latin typeface="Minya Nouvelle" pitchFamily="2" charset="0"/>
              </a:rPr>
              <a:t>div</a:t>
            </a:r>
          </a:p>
          <a:p>
            <a:r>
              <a:rPr lang="sv-SE" b="1" dirty="0" smtClean="0">
                <a:solidFill>
                  <a:srgbClr val="FF0000"/>
                </a:solidFill>
                <a:latin typeface="Minya Nouvelle" pitchFamily="2" charset="0"/>
              </a:rPr>
              <a:t>h1-h6</a:t>
            </a:r>
          </a:p>
          <a:p>
            <a:r>
              <a:rPr lang="sv-SE" b="1" dirty="0" smtClean="0">
                <a:solidFill>
                  <a:srgbClr val="FF0000"/>
                </a:solidFill>
                <a:latin typeface="Minya Nouvelle" pitchFamily="2" charset="0"/>
              </a:rPr>
              <a:t>p</a:t>
            </a:r>
          </a:p>
          <a:p>
            <a:r>
              <a:rPr lang="sv-SE" b="1" dirty="0" err="1" smtClean="0">
                <a:solidFill>
                  <a:srgbClr val="FF0000"/>
                </a:solidFill>
                <a:latin typeface="Minya Nouvelle" pitchFamily="2" charset="0"/>
              </a:rPr>
              <a:t>ul</a:t>
            </a:r>
            <a:r>
              <a:rPr lang="sv-SE" b="1" dirty="0" smtClean="0">
                <a:solidFill>
                  <a:srgbClr val="FF0000"/>
                </a:solidFill>
                <a:latin typeface="Minya Nouvelle" pitchFamily="2" charset="0"/>
              </a:rPr>
              <a:t>, </a:t>
            </a:r>
            <a:r>
              <a:rPr lang="sv-SE" b="1" dirty="0" err="1" smtClean="0">
                <a:solidFill>
                  <a:srgbClr val="FF0000"/>
                </a:solidFill>
                <a:latin typeface="Minya Nouvelle" pitchFamily="2" charset="0"/>
              </a:rPr>
              <a:t>ol</a:t>
            </a:r>
            <a:r>
              <a:rPr lang="sv-SE" b="1" dirty="0" smtClean="0">
                <a:solidFill>
                  <a:srgbClr val="FF0000"/>
                </a:solidFill>
                <a:latin typeface="Minya Nouvelle" pitchFamily="2" charset="0"/>
              </a:rPr>
              <a:t>, dl</a:t>
            </a:r>
          </a:p>
          <a:p>
            <a:r>
              <a:rPr lang="sv-SE" b="1" dirty="0" smtClean="0">
                <a:solidFill>
                  <a:srgbClr val="FF0000"/>
                </a:solidFill>
                <a:latin typeface="Minya Nouvelle" pitchFamily="2" charset="0"/>
              </a:rPr>
              <a:t>...</a:t>
            </a:r>
          </a:p>
        </p:txBody>
      </p:sp>
      <p:sp>
        <p:nvSpPr>
          <p:cNvPr id="14" name="TextBox 13"/>
          <p:cNvSpPr txBox="1"/>
          <p:nvPr/>
        </p:nvSpPr>
        <p:spPr>
          <a:xfrm>
            <a:off x="5940152" y="3073524"/>
            <a:ext cx="1385316" cy="1477328"/>
          </a:xfrm>
          <a:prstGeom prst="rect">
            <a:avLst/>
          </a:prstGeom>
          <a:noFill/>
        </p:spPr>
        <p:txBody>
          <a:bodyPr wrap="none" rtlCol="0">
            <a:spAutoFit/>
          </a:bodyPr>
          <a:lstStyle/>
          <a:p>
            <a:r>
              <a:rPr lang="sv-SE" b="1" dirty="0" err="1" smtClean="0">
                <a:solidFill>
                  <a:srgbClr val="0070C0"/>
                </a:solidFill>
                <a:latin typeface="Minya Nouvelle" pitchFamily="2" charset="0"/>
              </a:rPr>
              <a:t>img</a:t>
            </a:r>
            <a:endParaRPr lang="sv-SE" b="1" dirty="0" smtClean="0">
              <a:solidFill>
                <a:srgbClr val="0070C0"/>
              </a:solidFill>
              <a:latin typeface="Minya Nouvelle" pitchFamily="2" charset="0"/>
            </a:endParaRPr>
          </a:p>
          <a:p>
            <a:r>
              <a:rPr lang="sv-SE" b="1" dirty="0" smtClean="0">
                <a:solidFill>
                  <a:srgbClr val="0070C0"/>
                </a:solidFill>
                <a:latin typeface="Minya Nouvelle" pitchFamily="2" charset="0"/>
              </a:rPr>
              <a:t>a</a:t>
            </a:r>
          </a:p>
          <a:p>
            <a:r>
              <a:rPr lang="sv-SE" b="1" dirty="0" smtClean="0">
                <a:solidFill>
                  <a:srgbClr val="0070C0"/>
                </a:solidFill>
                <a:latin typeface="Minya Nouvelle" pitchFamily="2" charset="0"/>
              </a:rPr>
              <a:t>b, i</a:t>
            </a:r>
          </a:p>
          <a:p>
            <a:r>
              <a:rPr lang="sv-SE" b="1" dirty="0" smtClean="0">
                <a:solidFill>
                  <a:srgbClr val="0070C0"/>
                </a:solidFill>
                <a:latin typeface="Minya Nouvelle" pitchFamily="2" charset="0"/>
              </a:rPr>
              <a:t>strong, </a:t>
            </a:r>
            <a:r>
              <a:rPr lang="sv-SE" b="1" dirty="0" err="1" smtClean="0">
                <a:solidFill>
                  <a:srgbClr val="0070C0"/>
                </a:solidFill>
                <a:latin typeface="Minya Nouvelle" pitchFamily="2" charset="0"/>
              </a:rPr>
              <a:t>em</a:t>
            </a:r>
            <a:endParaRPr lang="sv-SE" b="1" dirty="0" smtClean="0">
              <a:solidFill>
                <a:srgbClr val="0070C0"/>
              </a:solidFill>
              <a:latin typeface="Minya Nouvelle" pitchFamily="2" charset="0"/>
            </a:endParaRPr>
          </a:p>
          <a:p>
            <a:r>
              <a:rPr lang="sv-SE" b="1" dirty="0" smtClean="0">
                <a:solidFill>
                  <a:srgbClr val="0070C0"/>
                </a:solidFill>
                <a:latin typeface="Minya Nouvelle" pitchFamily="2" charset="0"/>
              </a:rPr>
              <a:t>...</a:t>
            </a:r>
          </a:p>
        </p:txBody>
      </p:sp>
    </p:spTree>
    <p:extLst>
      <p:ext uri="{BB962C8B-B14F-4D97-AF65-F5344CB8AC3E}">
        <p14:creationId xmlns:p14="http://schemas.microsoft.com/office/powerpoint/2010/main" val="202587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918327"/>
            <a:ext cx="2938883" cy="2938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b="1" dirty="0" smtClean="0"/>
              <a:t>F06 – HTML5</a:t>
            </a:r>
            <a:endParaRPr lang="sv-SE" b="1" dirty="0"/>
          </a:p>
        </p:txBody>
      </p:sp>
      <p:sp>
        <p:nvSpPr>
          <p:cNvPr id="15" name="TextBox 14"/>
          <p:cNvSpPr txBox="1"/>
          <p:nvPr/>
        </p:nvSpPr>
        <p:spPr>
          <a:xfrm>
            <a:off x="1403648" y="1378601"/>
            <a:ext cx="3671198" cy="4278094"/>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HTML5</a:t>
            </a:r>
          </a:p>
          <a:p>
            <a:pPr marL="285750" indent="-285750">
              <a:buFont typeface="Arial" charset="0"/>
              <a:buChar char="•"/>
            </a:pPr>
            <a:r>
              <a:rPr lang="sv-SE" dirty="0" smtClean="0">
                <a:latin typeface="Minya Nouvelle" pitchFamily="2" charset="0"/>
              </a:rPr>
              <a:t>Struktur</a:t>
            </a:r>
          </a:p>
          <a:p>
            <a:pPr marL="285750" indent="-285750">
              <a:buFont typeface="Arial" charset="0"/>
              <a:buChar char="•"/>
            </a:pPr>
            <a:r>
              <a:rPr lang="sv-SE" dirty="0" err="1" smtClean="0">
                <a:latin typeface="Minya Nouvelle" pitchFamily="2" charset="0"/>
              </a:rPr>
              <a:t>Outline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Nya element</a:t>
            </a:r>
          </a:p>
          <a:p>
            <a:pPr marL="285750" indent="-285750">
              <a:buFont typeface="Arial" charset="0"/>
              <a:buChar char="•"/>
            </a:pPr>
            <a:r>
              <a:rPr lang="sv-SE" dirty="0" err="1" smtClean="0">
                <a:latin typeface="Minya Nouvelle" pitchFamily="2" charset="0"/>
              </a:rPr>
              <a:t>APIr</a:t>
            </a:r>
            <a:endParaRPr lang="sv-SE" dirty="0" smtClean="0">
              <a:latin typeface="Minya Nouvelle" pitchFamily="2" charset="0"/>
            </a:endParaRPr>
          </a:p>
          <a:p>
            <a:pPr marL="285750" indent="-285750">
              <a:buFont typeface="Arial" charset="0"/>
              <a:buChar char="•"/>
            </a:pPr>
            <a:r>
              <a:rPr lang="sv-SE" dirty="0" err="1" smtClean="0">
                <a:latin typeface="Minya Nouvelle" pitchFamily="2" charset="0"/>
              </a:rPr>
              <a:t>Microdata</a:t>
            </a:r>
            <a:r>
              <a:rPr lang="sv-SE" dirty="0" smtClean="0">
                <a:latin typeface="Minya Nouvelle" pitchFamily="2" charset="0"/>
              </a:rPr>
              <a:t>/RDF/</a:t>
            </a:r>
            <a:r>
              <a:rPr lang="sv-SE" dirty="0" err="1" smtClean="0">
                <a:latin typeface="Minya Nouvelle" pitchFamily="2" charset="0"/>
              </a:rPr>
              <a:t>Microformats</a:t>
            </a: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21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a:t>Metadata </a:t>
            </a:r>
            <a:r>
              <a:rPr lang="sv-SE" dirty="0" err="1"/>
              <a:t>content</a:t>
            </a:r>
            <a:endParaRPr lang="sv-SE" dirty="0"/>
          </a:p>
          <a:p>
            <a:pPr algn="r"/>
            <a:r>
              <a:rPr lang="sv-SE" dirty="0" err="1"/>
              <a:t>Flow</a:t>
            </a:r>
            <a:r>
              <a:rPr lang="sv-SE" dirty="0"/>
              <a:t> </a:t>
            </a:r>
            <a:r>
              <a:rPr lang="sv-SE" dirty="0" err="1"/>
              <a:t>content</a:t>
            </a:r>
            <a:endParaRPr lang="sv-SE" dirty="0"/>
          </a:p>
          <a:p>
            <a:pPr algn="r"/>
            <a:r>
              <a:rPr lang="sv-SE" dirty="0" err="1"/>
              <a:t>Sectioning</a:t>
            </a:r>
            <a:r>
              <a:rPr lang="sv-SE" dirty="0"/>
              <a:t> </a:t>
            </a:r>
            <a:r>
              <a:rPr lang="sv-SE" dirty="0" err="1"/>
              <a:t>content</a:t>
            </a:r>
            <a:endParaRPr lang="sv-SE" dirty="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a:t>Embedded</a:t>
            </a:r>
            <a:r>
              <a:rPr lang="sv-SE" dirty="0"/>
              <a:t> </a:t>
            </a:r>
            <a:r>
              <a:rPr lang="sv-SE" dirty="0" err="1"/>
              <a:t>content</a:t>
            </a:r>
            <a:endParaRPr lang="sv-SE" dirty="0"/>
          </a:p>
          <a:p>
            <a:pPr algn="r"/>
            <a:r>
              <a:rPr lang="sv-SE" dirty="0" err="1"/>
              <a:t>Interactive</a:t>
            </a:r>
            <a:r>
              <a:rPr lang="sv-SE" dirty="0"/>
              <a:t> </a:t>
            </a:r>
            <a:r>
              <a:rPr lang="sv-SE" dirty="0" err="1"/>
              <a:t>content</a:t>
            </a:r>
            <a:endParaRPr lang="sv-SE" dirty="0"/>
          </a:p>
          <a:p>
            <a:pPr algn="r"/>
            <a:endParaRPr lang="sv-SE" dirty="0"/>
          </a:p>
        </p:txBody>
      </p:sp>
      <p:pic>
        <p:nvPicPr>
          <p:cNvPr id="4" name="Picture 3"/>
          <p:cNvPicPr>
            <a:picLocks noChangeAspect="1"/>
          </p:cNvPicPr>
          <p:nvPr/>
        </p:nvPicPr>
        <p:blipFill>
          <a:blip r:embed="rId2"/>
          <a:stretch>
            <a:fillRect/>
          </a:stretch>
        </p:blipFill>
        <p:spPr>
          <a:xfrm>
            <a:off x="3563888" y="1633364"/>
            <a:ext cx="4968552" cy="2961257"/>
          </a:xfrm>
          <a:prstGeom prst="rect">
            <a:avLst/>
          </a:prstGeom>
        </p:spPr>
      </p:pic>
      <p:sp>
        <p:nvSpPr>
          <p:cNvPr id="5" name="Rectangle 4"/>
          <p:cNvSpPr/>
          <p:nvPr/>
        </p:nvSpPr>
        <p:spPr>
          <a:xfrm>
            <a:off x="395536" y="4801716"/>
            <a:ext cx="4572000" cy="646331"/>
          </a:xfrm>
          <a:prstGeom prst="rect">
            <a:avLst/>
          </a:prstGeom>
        </p:spPr>
        <p:txBody>
          <a:bodyPr>
            <a:spAutoFit/>
          </a:bodyPr>
          <a:lstStyle/>
          <a:p>
            <a:r>
              <a:rPr lang="en-US" dirty="0"/>
              <a:t>http://www.w3.org/html/</a:t>
            </a:r>
            <a:r>
              <a:rPr lang="en-US" dirty="0" err="1"/>
              <a:t>wg</a:t>
            </a:r>
            <a:r>
              <a:rPr lang="en-US" dirty="0"/>
              <a:t>/drafts/html/master/</a:t>
            </a:r>
            <a:r>
              <a:rPr lang="en-US" dirty="0" err="1"/>
              <a:t>dom.html#content-models</a:t>
            </a:r>
            <a:endParaRPr lang="en-US" dirty="0"/>
          </a:p>
        </p:txBody>
      </p:sp>
    </p:spTree>
    <p:extLst>
      <p:ext uri="{BB962C8B-B14F-4D97-AF65-F5344CB8AC3E}">
        <p14:creationId xmlns:p14="http://schemas.microsoft.com/office/powerpoint/2010/main" val="28450107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b="1" dirty="0"/>
              <a:t>Metadata </a:t>
            </a:r>
            <a:r>
              <a:rPr lang="sv-SE" b="1" dirty="0" err="1"/>
              <a:t>content</a:t>
            </a:r>
            <a:endParaRPr lang="sv-SE" b="1" dirty="0"/>
          </a:p>
          <a:p>
            <a:pPr algn="r"/>
            <a:r>
              <a:rPr lang="sv-SE" dirty="0" err="1"/>
              <a:t>Flow</a:t>
            </a:r>
            <a:r>
              <a:rPr lang="sv-SE" dirty="0"/>
              <a:t> </a:t>
            </a:r>
            <a:r>
              <a:rPr lang="sv-SE" dirty="0" err="1"/>
              <a:t>content</a:t>
            </a:r>
            <a:endParaRPr lang="sv-SE" dirty="0"/>
          </a:p>
          <a:p>
            <a:pPr algn="r"/>
            <a:r>
              <a:rPr lang="sv-SE" dirty="0" err="1"/>
              <a:t>Sectioning</a:t>
            </a:r>
            <a:r>
              <a:rPr lang="sv-SE" dirty="0"/>
              <a:t> </a:t>
            </a:r>
            <a:r>
              <a:rPr lang="sv-SE" dirty="0" err="1"/>
              <a:t>content</a:t>
            </a:r>
            <a:endParaRPr lang="sv-SE" dirty="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a:t>Embedded</a:t>
            </a:r>
            <a:r>
              <a:rPr lang="sv-SE" dirty="0"/>
              <a:t> </a:t>
            </a:r>
            <a:r>
              <a:rPr lang="sv-SE" dirty="0" err="1"/>
              <a:t>content</a:t>
            </a:r>
            <a:endParaRPr lang="sv-SE" dirty="0"/>
          </a:p>
          <a:p>
            <a:pPr algn="r"/>
            <a:r>
              <a:rPr lang="sv-SE" dirty="0" err="1"/>
              <a:t>Interactive</a:t>
            </a:r>
            <a:r>
              <a:rPr lang="sv-SE" dirty="0"/>
              <a:t> </a:t>
            </a:r>
            <a:r>
              <a:rPr lang="sv-SE" dirty="0" err="1"/>
              <a:t>content</a:t>
            </a:r>
            <a:endParaRPr lang="sv-SE" dirty="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1561356"/>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037995" y="4427487"/>
            <a:ext cx="3384376"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sv-SE" dirty="0" err="1" smtClean="0">
                <a:latin typeface="Minya Nouvelle" pitchFamily="2" charset="0"/>
              </a:rPr>
              <a:t>base</a:t>
            </a:r>
            <a:r>
              <a:rPr lang="sv-SE" dirty="0" smtClean="0">
                <a:latin typeface="Minya Nouvelle" pitchFamily="2" charset="0"/>
              </a:rPr>
              <a:t> </a:t>
            </a:r>
            <a:r>
              <a:rPr lang="sv-SE" dirty="0" err="1" smtClean="0">
                <a:latin typeface="Minya Nouvelle" pitchFamily="2" charset="0"/>
              </a:rPr>
              <a:t>command</a:t>
            </a:r>
            <a:r>
              <a:rPr lang="sv-SE" dirty="0" smtClean="0">
                <a:latin typeface="Minya Nouvelle" pitchFamily="2" charset="0"/>
              </a:rPr>
              <a:t> </a:t>
            </a:r>
            <a:r>
              <a:rPr lang="sv-SE" dirty="0" err="1" smtClean="0">
                <a:latin typeface="Minya Nouvelle" pitchFamily="2" charset="0"/>
              </a:rPr>
              <a:t>link</a:t>
            </a:r>
            <a:r>
              <a:rPr lang="sv-SE" dirty="0" smtClean="0">
                <a:latin typeface="Minya Nouvelle" pitchFamily="2" charset="0"/>
              </a:rPr>
              <a:t> meta </a:t>
            </a:r>
            <a:r>
              <a:rPr lang="sv-SE" dirty="0" err="1" smtClean="0">
                <a:latin typeface="Minya Nouvelle" pitchFamily="2" charset="0"/>
              </a:rPr>
              <a:t>noscript</a:t>
            </a:r>
            <a:r>
              <a:rPr lang="sv-SE" dirty="0" smtClean="0">
                <a:latin typeface="Minya Nouvelle" pitchFamily="2" charset="0"/>
              </a:rPr>
              <a:t> script style </a:t>
            </a:r>
            <a:r>
              <a:rPr lang="sv-SE" dirty="0" err="1" smtClean="0">
                <a:latin typeface="Minya Nouvelle" pitchFamily="2" charset="0"/>
              </a:rPr>
              <a:t>title</a:t>
            </a:r>
            <a:endParaRPr lang="sv-SE" dirty="0" smtClean="0">
              <a:latin typeface="Minya Nouvelle" pitchFamily="2" charset="0"/>
            </a:endParaRPr>
          </a:p>
        </p:txBody>
      </p:sp>
      <p:sp>
        <p:nvSpPr>
          <p:cNvPr id="10" name="Rectangle 9"/>
          <p:cNvSpPr/>
          <p:nvPr/>
        </p:nvSpPr>
        <p:spPr>
          <a:xfrm>
            <a:off x="4103948" y="1705372"/>
            <a:ext cx="4572000" cy="1754326"/>
          </a:xfrm>
          <a:prstGeom prst="rect">
            <a:avLst/>
          </a:prstGeom>
        </p:spPr>
        <p:txBody>
          <a:bodyPr>
            <a:spAutoFit/>
          </a:bodyPr>
          <a:lstStyle/>
          <a:p>
            <a:r>
              <a:rPr lang="en-US" dirty="0" smtClean="0">
                <a:latin typeface="Minya Nouvelle" charset="0"/>
              </a:rPr>
              <a:t>Metadata </a:t>
            </a:r>
            <a:r>
              <a:rPr lang="en-US" dirty="0">
                <a:latin typeface="Minya Nouvelle" charset="0"/>
              </a:rPr>
              <a:t>content is content that sets up the presentation or behavior of the rest of the content, or that sets up the relationship of the document with other documents, or that conveys other "out of band" information</a:t>
            </a:r>
            <a:r>
              <a:rPr lang="en-US" dirty="0" smtClean="0">
                <a:latin typeface="Minya Nouvelle" charset="0"/>
              </a:rPr>
              <a:t>.</a:t>
            </a:r>
            <a:endParaRPr lang="sv-SE" dirty="0">
              <a:latin typeface="Minya Nouvelle" charset="0"/>
            </a:endParaRPr>
          </a:p>
        </p:txBody>
      </p:sp>
      <p:sp>
        <p:nvSpPr>
          <p:cNvPr id="11" name="TextBox 10"/>
          <p:cNvSpPr txBox="1"/>
          <p:nvPr/>
        </p:nvSpPr>
        <p:spPr>
          <a:xfrm>
            <a:off x="3820380" y="1489348"/>
            <a:ext cx="463588" cy="923330"/>
          </a:xfrm>
          <a:prstGeom prst="rect">
            <a:avLst/>
          </a:prstGeom>
          <a:noFill/>
        </p:spPr>
        <p:txBody>
          <a:bodyPr wrap="none" rtlCol="0">
            <a:spAutoFit/>
          </a:bodyPr>
          <a:lstStyle/>
          <a:p>
            <a:r>
              <a:rPr lang="sv-SE" sz="5400" b="1" dirty="0" smtClean="0">
                <a:latin typeface="Minya Nouvelle" pitchFamily="2" charset="0"/>
              </a:rPr>
              <a:t>"</a:t>
            </a:r>
            <a:endParaRPr lang="sv-SE" b="1" dirty="0" smtClean="0">
              <a:latin typeface="Minya Nouvelle" pitchFamily="2" charset="0"/>
            </a:endParaRPr>
          </a:p>
        </p:txBody>
      </p:sp>
      <p:sp>
        <p:nvSpPr>
          <p:cNvPr id="12" name="TextBox 11"/>
          <p:cNvSpPr txBox="1"/>
          <p:nvPr/>
        </p:nvSpPr>
        <p:spPr>
          <a:xfrm>
            <a:off x="3803010" y="4081636"/>
            <a:ext cx="859210" cy="369332"/>
          </a:xfrm>
          <a:prstGeom prst="rect">
            <a:avLst/>
          </a:prstGeom>
          <a:noFill/>
        </p:spPr>
        <p:txBody>
          <a:bodyPr wrap="none" rtlCol="0">
            <a:spAutoFit/>
          </a:bodyPr>
          <a:lstStyle/>
          <a:p>
            <a:r>
              <a:rPr lang="sv-SE" dirty="0" smtClean="0">
                <a:latin typeface="Minya Nouvelle" pitchFamily="2" charset="0"/>
              </a:rPr>
              <a:t>Taggar</a:t>
            </a:r>
          </a:p>
        </p:txBody>
      </p:sp>
    </p:spTree>
    <p:extLst>
      <p:ext uri="{BB962C8B-B14F-4D97-AF65-F5344CB8AC3E}">
        <p14:creationId xmlns:p14="http://schemas.microsoft.com/office/powerpoint/2010/main" val="22721110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a:t>Metadata </a:t>
            </a:r>
            <a:r>
              <a:rPr lang="sv-SE" dirty="0" err="1"/>
              <a:t>content</a:t>
            </a:r>
            <a:endParaRPr lang="sv-SE" dirty="0"/>
          </a:p>
          <a:p>
            <a:pPr algn="r"/>
            <a:r>
              <a:rPr lang="sv-SE" b="1" dirty="0" err="1"/>
              <a:t>Flow</a:t>
            </a:r>
            <a:r>
              <a:rPr lang="sv-SE" b="1" dirty="0"/>
              <a:t> </a:t>
            </a:r>
            <a:r>
              <a:rPr lang="sv-SE" b="1" dirty="0" err="1"/>
              <a:t>content</a:t>
            </a:r>
            <a:endParaRPr lang="sv-SE" b="1" dirty="0"/>
          </a:p>
          <a:p>
            <a:pPr algn="r"/>
            <a:r>
              <a:rPr lang="sv-SE" dirty="0" err="1"/>
              <a:t>Sectioning</a:t>
            </a:r>
            <a:r>
              <a:rPr lang="sv-SE" dirty="0"/>
              <a:t> </a:t>
            </a:r>
            <a:r>
              <a:rPr lang="sv-SE" dirty="0" err="1"/>
              <a:t>content</a:t>
            </a:r>
            <a:endParaRPr lang="sv-SE" dirty="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a:t>Embedded</a:t>
            </a:r>
            <a:r>
              <a:rPr lang="sv-SE" dirty="0"/>
              <a:t> </a:t>
            </a:r>
            <a:r>
              <a:rPr lang="sv-SE" dirty="0" err="1"/>
              <a:t>content</a:t>
            </a:r>
            <a:endParaRPr lang="sv-SE" dirty="0"/>
          </a:p>
          <a:p>
            <a:pPr algn="r"/>
            <a:r>
              <a:rPr lang="sv-SE" dirty="0" err="1"/>
              <a:t>Interactive</a:t>
            </a:r>
            <a:r>
              <a:rPr lang="sv-SE" dirty="0"/>
              <a:t> </a:t>
            </a:r>
            <a:r>
              <a:rPr lang="sv-SE" dirty="0" err="1"/>
              <a:t>content</a:t>
            </a:r>
            <a:endParaRPr lang="sv-SE" dirty="0"/>
          </a:p>
          <a:p>
            <a:pPr algn="r"/>
            <a:endParaRPr lang="sv-SE" dirty="0"/>
          </a:p>
        </p:txBody>
      </p:sp>
      <p:sp>
        <p:nvSpPr>
          <p:cNvPr id="4" name="TextBox 3"/>
          <p:cNvSpPr txBox="1"/>
          <p:nvPr/>
        </p:nvSpPr>
        <p:spPr>
          <a:xfrm>
            <a:off x="3851921" y="1129308"/>
            <a:ext cx="4608512" cy="1200329"/>
          </a:xfrm>
          <a:prstGeom prst="rect">
            <a:avLst/>
          </a:prstGeom>
          <a:noFill/>
        </p:spPr>
        <p:txBody>
          <a:bodyPr wrap="square" rtlCol="0">
            <a:spAutoFit/>
          </a:bodyPr>
          <a:lstStyle/>
          <a:p>
            <a:r>
              <a:rPr lang="sv-SE" dirty="0" smtClean="0">
                <a:latin typeface="Minya Nouvelle" pitchFamily="2" charset="0"/>
              </a:rPr>
              <a:t>De flesta element som vi återfinner i </a:t>
            </a:r>
            <a:r>
              <a:rPr lang="sv-SE" dirty="0" err="1" smtClean="0">
                <a:latin typeface="Minya Nouvelle" pitchFamily="2" charset="0"/>
              </a:rPr>
              <a:t>body</a:t>
            </a:r>
            <a:r>
              <a:rPr lang="sv-SE" dirty="0" smtClean="0">
                <a:latin typeface="Minya Nouvelle" pitchFamily="2" charset="0"/>
              </a:rPr>
              <a:t>-taggen.</a:t>
            </a:r>
          </a:p>
          <a:p>
            <a:r>
              <a:rPr lang="sv-SE" dirty="0" smtClean="0">
                <a:latin typeface="Minya Nouvelle" pitchFamily="2" charset="0"/>
              </a:rPr>
              <a:t>Specifikationen talar inte om hur dessa ska presenteras, block eller </a:t>
            </a:r>
            <a:r>
              <a:rPr lang="sv-SE" dirty="0" err="1" smtClean="0">
                <a:latin typeface="Minya Nouvelle" pitchFamily="2" charset="0"/>
              </a:rPr>
              <a:t>inline</a:t>
            </a:r>
            <a:endParaRPr lang="sv-SE" dirty="0" smtClean="0">
              <a:latin typeface="Minya Nouvelle" pitchFamily="2" charset="0"/>
            </a:endParaRPr>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1993404"/>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65987" y="2659474"/>
            <a:ext cx="4926493" cy="286232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sv-SE" dirty="0">
                <a:latin typeface="Minya Nouvelle" pitchFamily="2" charset="0"/>
              </a:rPr>
              <a:t>a </a:t>
            </a:r>
            <a:r>
              <a:rPr lang="sv-SE" dirty="0" err="1">
                <a:latin typeface="Minya Nouvelle" pitchFamily="2" charset="0"/>
              </a:rPr>
              <a:t>abbr</a:t>
            </a:r>
            <a:r>
              <a:rPr lang="sv-SE" dirty="0">
                <a:latin typeface="Minya Nouvelle" pitchFamily="2" charset="0"/>
              </a:rPr>
              <a:t> </a:t>
            </a:r>
            <a:r>
              <a:rPr lang="sv-SE" dirty="0" err="1">
                <a:latin typeface="Minya Nouvelle" pitchFamily="2" charset="0"/>
              </a:rPr>
              <a:t>address</a:t>
            </a:r>
            <a:r>
              <a:rPr lang="sv-SE" dirty="0">
                <a:latin typeface="Minya Nouvelle" pitchFamily="2" charset="0"/>
              </a:rPr>
              <a:t> area </a:t>
            </a:r>
            <a:r>
              <a:rPr lang="sv-SE" dirty="0" err="1" smtClean="0">
                <a:latin typeface="Minya Nouvelle" pitchFamily="2" charset="0"/>
              </a:rPr>
              <a:t>article</a:t>
            </a:r>
            <a:r>
              <a:rPr lang="sv-SE" dirty="0" smtClean="0">
                <a:latin typeface="Minya Nouvelle" pitchFamily="2" charset="0"/>
              </a:rPr>
              <a:t> </a:t>
            </a:r>
            <a:r>
              <a:rPr lang="sv-SE" dirty="0" err="1">
                <a:latin typeface="Minya Nouvelle" pitchFamily="2" charset="0"/>
              </a:rPr>
              <a:t>aside</a:t>
            </a:r>
            <a:r>
              <a:rPr lang="sv-SE" dirty="0">
                <a:latin typeface="Minya Nouvelle" pitchFamily="2" charset="0"/>
              </a:rPr>
              <a:t> audio b </a:t>
            </a:r>
            <a:r>
              <a:rPr lang="sv-SE" dirty="0" err="1">
                <a:latin typeface="Minya Nouvelle" pitchFamily="2" charset="0"/>
              </a:rPr>
              <a:t>bdi</a:t>
            </a:r>
            <a:r>
              <a:rPr lang="sv-SE" dirty="0">
                <a:latin typeface="Minya Nouvelle" pitchFamily="2" charset="0"/>
              </a:rPr>
              <a:t> </a:t>
            </a:r>
            <a:r>
              <a:rPr lang="sv-SE" dirty="0" err="1">
                <a:latin typeface="Minya Nouvelle" pitchFamily="2" charset="0"/>
              </a:rPr>
              <a:t>bdo</a:t>
            </a:r>
            <a:r>
              <a:rPr lang="sv-SE" dirty="0">
                <a:latin typeface="Minya Nouvelle" pitchFamily="2" charset="0"/>
              </a:rPr>
              <a:t> </a:t>
            </a:r>
            <a:r>
              <a:rPr lang="sv-SE" dirty="0" err="1">
                <a:latin typeface="Minya Nouvelle" pitchFamily="2" charset="0"/>
              </a:rPr>
              <a:t>blockquote</a:t>
            </a:r>
            <a:r>
              <a:rPr lang="sv-SE" dirty="0">
                <a:latin typeface="Minya Nouvelle" pitchFamily="2" charset="0"/>
              </a:rPr>
              <a:t> </a:t>
            </a:r>
            <a:r>
              <a:rPr lang="sv-SE" dirty="0" err="1">
                <a:latin typeface="Minya Nouvelle" pitchFamily="2" charset="0"/>
              </a:rPr>
              <a:t>br</a:t>
            </a:r>
            <a:r>
              <a:rPr lang="sv-SE" dirty="0">
                <a:latin typeface="Minya Nouvelle" pitchFamily="2" charset="0"/>
              </a:rPr>
              <a:t> </a:t>
            </a:r>
            <a:r>
              <a:rPr lang="sv-SE" dirty="0" err="1">
                <a:latin typeface="Minya Nouvelle" pitchFamily="2" charset="0"/>
              </a:rPr>
              <a:t>button</a:t>
            </a:r>
            <a:r>
              <a:rPr lang="sv-SE" dirty="0">
                <a:latin typeface="Minya Nouvelle" pitchFamily="2" charset="0"/>
              </a:rPr>
              <a:t> canvas </a:t>
            </a:r>
            <a:r>
              <a:rPr lang="sv-SE" dirty="0" err="1">
                <a:latin typeface="Minya Nouvelle" pitchFamily="2" charset="0"/>
              </a:rPr>
              <a:t>cite</a:t>
            </a:r>
            <a:r>
              <a:rPr lang="sv-SE" dirty="0">
                <a:latin typeface="Minya Nouvelle" pitchFamily="2" charset="0"/>
              </a:rPr>
              <a:t> </a:t>
            </a:r>
            <a:r>
              <a:rPr lang="sv-SE" dirty="0" err="1">
                <a:latin typeface="Minya Nouvelle" pitchFamily="2" charset="0"/>
              </a:rPr>
              <a:t>code</a:t>
            </a:r>
            <a:r>
              <a:rPr lang="sv-SE" dirty="0">
                <a:latin typeface="Minya Nouvelle" pitchFamily="2" charset="0"/>
              </a:rPr>
              <a:t> </a:t>
            </a:r>
            <a:r>
              <a:rPr lang="sv-SE" dirty="0" err="1">
                <a:latin typeface="Minya Nouvelle" pitchFamily="2" charset="0"/>
              </a:rPr>
              <a:t>command</a:t>
            </a:r>
            <a:r>
              <a:rPr lang="sv-SE" dirty="0">
                <a:latin typeface="Minya Nouvelle" pitchFamily="2" charset="0"/>
              </a:rPr>
              <a:t> </a:t>
            </a:r>
            <a:r>
              <a:rPr lang="sv-SE" dirty="0" err="1">
                <a:latin typeface="Minya Nouvelle" pitchFamily="2" charset="0"/>
              </a:rPr>
              <a:t>datalist</a:t>
            </a:r>
            <a:r>
              <a:rPr lang="sv-SE" dirty="0">
                <a:latin typeface="Minya Nouvelle" pitchFamily="2" charset="0"/>
              </a:rPr>
              <a:t> del </a:t>
            </a:r>
            <a:r>
              <a:rPr lang="sv-SE" dirty="0" err="1">
                <a:latin typeface="Minya Nouvelle" pitchFamily="2" charset="0"/>
              </a:rPr>
              <a:t>details</a:t>
            </a:r>
            <a:r>
              <a:rPr lang="sv-SE" dirty="0">
                <a:latin typeface="Minya Nouvelle" pitchFamily="2" charset="0"/>
              </a:rPr>
              <a:t> </a:t>
            </a:r>
            <a:r>
              <a:rPr lang="sv-SE" dirty="0" err="1">
                <a:latin typeface="Minya Nouvelle" pitchFamily="2" charset="0"/>
              </a:rPr>
              <a:t>dfn</a:t>
            </a:r>
            <a:r>
              <a:rPr lang="sv-SE" dirty="0">
                <a:latin typeface="Minya Nouvelle" pitchFamily="2" charset="0"/>
              </a:rPr>
              <a:t> div dl </a:t>
            </a:r>
            <a:r>
              <a:rPr lang="sv-SE" dirty="0" err="1">
                <a:latin typeface="Minya Nouvelle" pitchFamily="2" charset="0"/>
              </a:rPr>
              <a:t>em</a:t>
            </a:r>
            <a:r>
              <a:rPr lang="sv-SE" dirty="0">
                <a:latin typeface="Minya Nouvelle" pitchFamily="2" charset="0"/>
              </a:rPr>
              <a:t> </a:t>
            </a:r>
            <a:r>
              <a:rPr lang="sv-SE" dirty="0" err="1">
                <a:latin typeface="Minya Nouvelle" pitchFamily="2" charset="0"/>
              </a:rPr>
              <a:t>embed</a:t>
            </a:r>
            <a:r>
              <a:rPr lang="sv-SE" dirty="0">
                <a:latin typeface="Minya Nouvelle" pitchFamily="2" charset="0"/>
              </a:rPr>
              <a:t> </a:t>
            </a:r>
            <a:r>
              <a:rPr lang="sv-SE" dirty="0" err="1">
                <a:latin typeface="Minya Nouvelle" pitchFamily="2" charset="0"/>
              </a:rPr>
              <a:t>fieldset</a:t>
            </a:r>
            <a:r>
              <a:rPr lang="sv-SE" dirty="0">
                <a:latin typeface="Minya Nouvelle" pitchFamily="2" charset="0"/>
              </a:rPr>
              <a:t> </a:t>
            </a:r>
            <a:r>
              <a:rPr lang="sv-SE" dirty="0" err="1">
                <a:latin typeface="Minya Nouvelle" pitchFamily="2" charset="0"/>
              </a:rPr>
              <a:t>figure</a:t>
            </a:r>
            <a:r>
              <a:rPr lang="sv-SE" dirty="0">
                <a:latin typeface="Minya Nouvelle" pitchFamily="2" charset="0"/>
              </a:rPr>
              <a:t> </a:t>
            </a:r>
            <a:r>
              <a:rPr lang="sv-SE" dirty="0" err="1">
                <a:latin typeface="Minya Nouvelle" pitchFamily="2" charset="0"/>
              </a:rPr>
              <a:t>footer</a:t>
            </a:r>
            <a:r>
              <a:rPr lang="sv-SE" dirty="0">
                <a:latin typeface="Minya Nouvelle" pitchFamily="2" charset="0"/>
              </a:rPr>
              <a:t> form h1 h2 h3 h4 h5 h6 </a:t>
            </a:r>
            <a:r>
              <a:rPr lang="sv-SE" dirty="0" err="1">
                <a:latin typeface="Minya Nouvelle" pitchFamily="2" charset="0"/>
              </a:rPr>
              <a:t>header</a:t>
            </a:r>
            <a:r>
              <a:rPr lang="sv-SE" dirty="0">
                <a:latin typeface="Minya Nouvelle" pitchFamily="2" charset="0"/>
              </a:rPr>
              <a:t> </a:t>
            </a:r>
            <a:r>
              <a:rPr lang="sv-SE" dirty="0" err="1">
                <a:latin typeface="Minya Nouvelle" pitchFamily="2" charset="0"/>
              </a:rPr>
              <a:t>hgroup</a:t>
            </a:r>
            <a:r>
              <a:rPr lang="sv-SE" dirty="0">
                <a:latin typeface="Minya Nouvelle" pitchFamily="2" charset="0"/>
              </a:rPr>
              <a:t> hr i </a:t>
            </a:r>
            <a:r>
              <a:rPr lang="sv-SE" dirty="0" err="1">
                <a:latin typeface="Minya Nouvelle" pitchFamily="2" charset="0"/>
              </a:rPr>
              <a:t>iframe</a:t>
            </a:r>
            <a:r>
              <a:rPr lang="sv-SE" dirty="0">
                <a:latin typeface="Minya Nouvelle" pitchFamily="2" charset="0"/>
              </a:rPr>
              <a:t> </a:t>
            </a:r>
            <a:r>
              <a:rPr lang="sv-SE" dirty="0" err="1">
                <a:latin typeface="Minya Nouvelle" pitchFamily="2" charset="0"/>
              </a:rPr>
              <a:t>img</a:t>
            </a:r>
            <a:r>
              <a:rPr lang="sv-SE" dirty="0">
                <a:latin typeface="Minya Nouvelle" pitchFamily="2" charset="0"/>
              </a:rPr>
              <a:t> input </a:t>
            </a:r>
            <a:r>
              <a:rPr lang="sv-SE" dirty="0" err="1">
                <a:latin typeface="Minya Nouvelle" pitchFamily="2" charset="0"/>
              </a:rPr>
              <a:t>ins</a:t>
            </a:r>
            <a:r>
              <a:rPr lang="sv-SE" dirty="0">
                <a:latin typeface="Minya Nouvelle" pitchFamily="2" charset="0"/>
              </a:rPr>
              <a:t> </a:t>
            </a:r>
            <a:r>
              <a:rPr lang="sv-SE" dirty="0" err="1">
                <a:latin typeface="Minya Nouvelle" pitchFamily="2" charset="0"/>
              </a:rPr>
              <a:t>kbd</a:t>
            </a:r>
            <a:r>
              <a:rPr lang="sv-SE" dirty="0">
                <a:latin typeface="Minya Nouvelle" pitchFamily="2" charset="0"/>
              </a:rPr>
              <a:t> </a:t>
            </a:r>
            <a:r>
              <a:rPr lang="sv-SE" dirty="0" err="1">
                <a:latin typeface="Minya Nouvelle" pitchFamily="2" charset="0"/>
              </a:rPr>
              <a:t>keygen</a:t>
            </a:r>
            <a:r>
              <a:rPr lang="sv-SE" dirty="0">
                <a:latin typeface="Minya Nouvelle" pitchFamily="2" charset="0"/>
              </a:rPr>
              <a:t> </a:t>
            </a:r>
            <a:r>
              <a:rPr lang="sv-SE" dirty="0" err="1">
                <a:latin typeface="Minya Nouvelle" pitchFamily="2" charset="0"/>
              </a:rPr>
              <a:t>label</a:t>
            </a:r>
            <a:r>
              <a:rPr lang="sv-SE" dirty="0">
                <a:latin typeface="Minya Nouvelle" pitchFamily="2" charset="0"/>
              </a:rPr>
              <a:t> </a:t>
            </a:r>
            <a:r>
              <a:rPr lang="sv-SE" dirty="0" err="1" smtClean="0">
                <a:latin typeface="Minya Nouvelle" pitchFamily="2" charset="0"/>
              </a:rPr>
              <a:t>main</a:t>
            </a:r>
            <a:r>
              <a:rPr lang="sv-SE" dirty="0" smtClean="0">
                <a:latin typeface="Minya Nouvelle" pitchFamily="2" charset="0"/>
              </a:rPr>
              <a:t> </a:t>
            </a:r>
            <a:r>
              <a:rPr lang="sv-SE" dirty="0" err="1" smtClean="0">
                <a:latin typeface="Minya Nouvelle" pitchFamily="2" charset="0"/>
              </a:rPr>
              <a:t>map</a:t>
            </a:r>
            <a:r>
              <a:rPr lang="sv-SE" dirty="0" smtClean="0">
                <a:latin typeface="Minya Nouvelle" pitchFamily="2" charset="0"/>
              </a:rPr>
              <a:t> </a:t>
            </a:r>
            <a:r>
              <a:rPr lang="sv-SE" dirty="0">
                <a:latin typeface="Minya Nouvelle" pitchFamily="2" charset="0"/>
              </a:rPr>
              <a:t>mark </a:t>
            </a:r>
            <a:r>
              <a:rPr lang="sv-SE" dirty="0" err="1">
                <a:latin typeface="Minya Nouvelle" pitchFamily="2" charset="0"/>
              </a:rPr>
              <a:t>math</a:t>
            </a:r>
            <a:r>
              <a:rPr lang="sv-SE" dirty="0">
                <a:latin typeface="Minya Nouvelle" pitchFamily="2" charset="0"/>
              </a:rPr>
              <a:t> </a:t>
            </a:r>
            <a:r>
              <a:rPr lang="sv-SE" dirty="0" err="1">
                <a:latin typeface="Minya Nouvelle" pitchFamily="2" charset="0"/>
              </a:rPr>
              <a:t>menu</a:t>
            </a:r>
            <a:r>
              <a:rPr lang="sv-SE" dirty="0">
                <a:latin typeface="Minya Nouvelle" pitchFamily="2" charset="0"/>
              </a:rPr>
              <a:t> meter nav </a:t>
            </a:r>
            <a:r>
              <a:rPr lang="sv-SE" dirty="0" err="1">
                <a:latin typeface="Minya Nouvelle" pitchFamily="2" charset="0"/>
              </a:rPr>
              <a:t>noscript</a:t>
            </a:r>
            <a:r>
              <a:rPr lang="sv-SE" dirty="0">
                <a:latin typeface="Minya Nouvelle" pitchFamily="2" charset="0"/>
              </a:rPr>
              <a:t> </a:t>
            </a:r>
            <a:r>
              <a:rPr lang="sv-SE" dirty="0" err="1">
                <a:latin typeface="Minya Nouvelle" pitchFamily="2" charset="0"/>
              </a:rPr>
              <a:t>object</a:t>
            </a:r>
            <a:r>
              <a:rPr lang="sv-SE" dirty="0">
                <a:latin typeface="Minya Nouvelle" pitchFamily="2" charset="0"/>
              </a:rPr>
              <a:t> </a:t>
            </a:r>
            <a:r>
              <a:rPr lang="sv-SE" dirty="0" err="1">
                <a:latin typeface="Minya Nouvelle" pitchFamily="2" charset="0"/>
              </a:rPr>
              <a:t>ol</a:t>
            </a:r>
            <a:r>
              <a:rPr lang="sv-SE" dirty="0">
                <a:latin typeface="Minya Nouvelle" pitchFamily="2" charset="0"/>
              </a:rPr>
              <a:t> output p pre progress q </a:t>
            </a:r>
            <a:r>
              <a:rPr lang="sv-SE" dirty="0" err="1">
                <a:latin typeface="Minya Nouvelle" pitchFamily="2" charset="0"/>
              </a:rPr>
              <a:t>ruby</a:t>
            </a:r>
            <a:r>
              <a:rPr lang="sv-SE" dirty="0">
                <a:latin typeface="Minya Nouvelle" pitchFamily="2" charset="0"/>
              </a:rPr>
              <a:t> s </a:t>
            </a:r>
            <a:r>
              <a:rPr lang="sv-SE" dirty="0" err="1">
                <a:latin typeface="Minya Nouvelle" pitchFamily="2" charset="0"/>
              </a:rPr>
              <a:t>samp</a:t>
            </a:r>
            <a:r>
              <a:rPr lang="sv-SE" dirty="0">
                <a:latin typeface="Minya Nouvelle" pitchFamily="2" charset="0"/>
              </a:rPr>
              <a:t> script </a:t>
            </a:r>
            <a:r>
              <a:rPr lang="sv-SE" dirty="0" err="1">
                <a:latin typeface="Minya Nouvelle" pitchFamily="2" charset="0"/>
              </a:rPr>
              <a:t>section</a:t>
            </a:r>
            <a:r>
              <a:rPr lang="sv-SE" dirty="0">
                <a:latin typeface="Minya Nouvelle" pitchFamily="2" charset="0"/>
              </a:rPr>
              <a:t> </a:t>
            </a:r>
            <a:r>
              <a:rPr lang="sv-SE" dirty="0" err="1">
                <a:latin typeface="Minya Nouvelle" pitchFamily="2" charset="0"/>
              </a:rPr>
              <a:t>select</a:t>
            </a:r>
            <a:r>
              <a:rPr lang="sv-SE" dirty="0">
                <a:latin typeface="Minya Nouvelle" pitchFamily="2" charset="0"/>
              </a:rPr>
              <a:t> small span strong style </a:t>
            </a:r>
            <a:r>
              <a:rPr lang="sv-SE" dirty="0" err="1" smtClean="0">
                <a:latin typeface="Minya Nouvelle" pitchFamily="2" charset="0"/>
              </a:rPr>
              <a:t>sub</a:t>
            </a:r>
            <a:r>
              <a:rPr lang="sv-SE" dirty="0" smtClean="0">
                <a:latin typeface="Minya Nouvelle" pitchFamily="2" charset="0"/>
              </a:rPr>
              <a:t> </a:t>
            </a:r>
            <a:r>
              <a:rPr lang="sv-SE" dirty="0">
                <a:latin typeface="Minya Nouvelle" pitchFamily="2" charset="0"/>
              </a:rPr>
              <a:t>sup </a:t>
            </a:r>
            <a:r>
              <a:rPr lang="sv-SE" dirty="0" err="1">
                <a:latin typeface="Minya Nouvelle" pitchFamily="2" charset="0"/>
              </a:rPr>
              <a:t>svg</a:t>
            </a:r>
            <a:r>
              <a:rPr lang="sv-SE" dirty="0">
                <a:latin typeface="Minya Nouvelle" pitchFamily="2" charset="0"/>
              </a:rPr>
              <a:t> table </a:t>
            </a:r>
            <a:r>
              <a:rPr lang="sv-SE" dirty="0" err="1">
                <a:latin typeface="Minya Nouvelle" pitchFamily="2" charset="0"/>
              </a:rPr>
              <a:t>textarea</a:t>
            </a:r>
            <a:r>
              <a:rPr lang="sv-SE" dirty="0">
                <a:latin typeface="Minya Nouvelle" pitchFamily="2" charset="0"/>
              </a:rPr>
              <a:t> </a:t>
            </a:r>
            <a:r>
              <a:rPr lang="sv-SE" dirty="0" err="1">
                <a:latin typeface="Minya Nouvelle" pitchFamily="2" charset="0"/>
              </a:rPr>
              <a:t>time</a:t>
            </a:r>
            <a:r>
              <a:rPr lang="sv-SE" dirty="0">
                <a:latin typeface="Minya Nouvelle" pitchFamily="2" charset="0"/>
              </a:rPr>
              <a:t> u </a:t>
            </a:r>
            <a:r>
              <a:rPr lang="sv-SE" dirty="0" err="1">
                <a:latin typeface="Minya Nouvelle" pitchFamily="2" charset="0"/>
              </a:rPr>
              <a:t>ul</a:t>
            </a:r>
            <a:r>
              <a:rPr lang="sv-SE" dirty="0">
                <a:latin typeface="Minya Nouvelle" pitchFamily="2" charset="0"/>
              </a:rPr>
              <a:t> var video </a:t>
            </a:r>
            <a:r>
              <a:rPr lang="sv-SE" dirty="0" err="1">
                <a:latin typeface="Minya Nouvelle" pitchFamily="2" charset="0"/>
              </a:rPr>
              <a:t>wbr</a:t>
            </a:r>
            <a:r>
              <a:rPr lang="sv-SE" dirty="0">
                <a:latin typeface="Minya Nouvelle" pitchFamily="2" charset="0"/>
              </a:rPr>
              <a:t> text</a:t>
            </a:r>
            <a:endParaRPr lang="sv-SE" b="1" dirty="0" smtClean="0">
              <a:latin typeface="Minya Nouvelle" pitchFamily="2" charset="0"/>
            </a:endParaRPr>
          </a:p>
        </p:txBody>
      </p:sp>
      <p:sp>
        <p:nvSpPr>
          <p:cNvPr id="7" name="TextBox 6"/>
          <p:cNvSpPr txBox="1"/>
          <p:nvPr/>
        </p:nvSpPr>
        <p:spPr>
          <a:xfrm>
            <a:off x="3731003" y="2313623"/>
            <a:ext cx="859210" cy="369332"/>
          </a:xfrm>
          <a:prstGeom prst="rect">
            <a:avLst/>
          </a:prstGeom>
          <a:noFill/>
        </p:spPr>
        <p:txBody>
          <a:bodyPr wrap="none" rtlCol="0">
            <a:spAutoFit/>
          </a:bodyPr>
          <a:lstStyle/>
          <a:p>
            <a:r>
              <a:rPr lang="sv-SE" dirty="0" smtClean="0">
                <a:latin typeface="Minya Nouvelle" pitchFamily="2" charset="0"/>
              </a:rPr>
              <a:t>Taggar</a:t>
            </a:r>
          </a:p>
        </p:txBody>
      </p:sp>
    </p:spTree>
    <p:extLst>
      <p:ext uri="{BB962C8B-B14F-4D97-AF65-F5344CB8AC3E}">
        <p14:creationId xmlns:p14="http://schemas.microsoft.com/office/powerpoint/2010/main" val="6795784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b="1" dirty="0" err="1" smtClean="0"/>
              <a:t>Sectioning</a:t>
            </a:r>
            <a:r>
              <a:rPr lang="sv-SE" b="1" dirty="0" smtClean="0"/>
              <a:t> </a:t>
            </a:r>
            <a:r>
              <a:rPr lang="sv-SE" b="1" dirty="0" err="1" smtClean="0"/>
              <a:t>content</a:t>
            </a:r>
            <a:endParaRPr lang="sv-SE" b="1" dirty="0" smtClean="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smtClean="0"/>
              <a:t>Embedded</a:t>
            </a:r>
            <a:r>
              <a:rPr lang="sv-SE" dirty="0" smtClean="0"/>
              <a:t> </a:t>
            </a:r>
            <a:r>
              <a:rPr lang="sv-SE" dirty="0" err="1" smtClean="0"/>
              <a:t>content</a:t>
            </a:r>
            <a:endParaRPr lang="sv-SE"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541" y="2425452"/>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95936" y="5161756"/>
            <a:ext cx="3334567" cy="369332"/>
          </a:xfrm>
          <a:prstGeom prst="rect">
            <a:avLst/>
          </a:prstGeom>
          <a:noFill/>
        </p:spPr>
        <p:txBody>
          <a:bodyPr wrap="none" rtlCol="0">
            <a:spAutoFit/>
          </a:bodyPr>
          <a:lstStyle/>
          <a:p>
            <a:r>
              <a:rPr lang="sv-SE" dirty="0" smtClean="0">
                <a:latin typeface="Minya Nouvelle" pitchFamily="2" charset="0"/>
              </a:rPr>
              <a:t>div skapar inte en ny sektion!</a:t>
            </a:r>
          </a:p>
        </p:txBody>
      </p:sp>
      <p:sp>
        <p:nvSpPr>
          <p:cNvPr id="8" name="TextBox 7"/>
          <p:cNvSpPr txBox="1"/>
          <p:nvPr/>
        </p:nvSpPr>
        <p:spPr>
          <a:xfrm>
            <a:off x="4037995" y="4427487"/>
            <a:ext cx="338437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sv-SE" dirty="0" err="1">
                <a:latin typeface="Minya Nouvelle" pitchFamily="2" charset="0"/>
              </a:rPr>
              <a:t>article</a:t>
            </a:r>
            <a:r>
              <a:rPr lang="sv-SE" dirty="0">
                <a:latin typeface="Minya Nouvelle" pitchFamily="2" charset="0"/>
              </a:rPr>
              <a:t>, </a:t>
            </a:r>
            <a:r>
              <a:rPr lang="sv-SE" dirty="0" err="1">
                <a:latin typeface="Minya Nouvelle" pitchFamily="2" charset="0"/>
              </a:rPr>
              <a:t>aside</a:t>
            </a:r>
            <a:r>
              <a:rPr lang="sv-SE" dirty="0">
                <a:latin typeface="Minya Nouvelle" pitchFamily="2" charset="0"/>
              </a:rPr>
              <a:t>, nav, </a:t>
            </a:r>
            <a:r>
              <a:rPr lang="sv-SE" dirty="0" err="1">
                <a:latin typeface="Minya Nouvelle" pitchFamily="2" charset="0"/>
              </a:rPr>
              <a:t>section</a:t>
            </a:r>
            <a:endParaRPr lang="sv-SE" dirty="0">
              <a:latin typeface="Minya Nouvelle" pitchFamily="2" charset="0"/>
            </a:endParaRPr>
          </a:p>
        </p:txBody>
      </p:sp>
      <p:sp>
        <p:nvSpPr>
          <p:cNvPr id="9" name="TextBox 8"/>
          <p:cNvSpPr txBox="1"/>
          <p:nvPr/>
        </p:nvSpPr>
        <p:spPr>
          <a:xfrm>
            <a:off x="3803010" y="4081636"/>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10" name="TextBox 9"/>
          <p:cNvSpPr txBox="1"/>
          <p:nvPr/>
        </p:nvSpPr>
        <p:spPr>
          <a:xfrm>
            <a:off x="3995936" y="4801716"/>
            <a:ext cx="3257623" cy="369332"/>
          </a:xfrm>
          <a:prstGeom prst="rect">
            <a:avLst/>
          </a:prstGeom>
          <a:noFill/>
        </p:spPr>
        <p:txBody>
          <a:bodyPr wrap="none" rtlCol="0">
            <a:spAutoFit/>
          </a:bodyPr>
          <a:lstStyle/>
          <a:p>
            <a:r>
              <a:rPr lang="sv-SE" dirty="0" smtClean="0">
                <a:latin typeface="Minya Nouvelle" pitchFamily="2" charset="0"/>
              </a:rPr>
              <a:t>(h1-h6 skapar även sektioner)</a:t>
            </a:r>
          </a:p>
        </p:txBody>
      </p:sp>
    </p:spTree>
    <p:extLst>
      <p:ext uri="{BB962C8B-B14F-4D97-AF65-F5344CB8AC3E}">
        <p14:creationId xmlns:p14="http://schemas.microsoft.com/office/powerpoint/2010/main" val="15006637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Outline</a:t>
            </a:r>
            <a:endParaRPr lang="sv-SE" dirty="0"/>
          </a:p>
        </p:txBody>
      </p:sp>
      <p:sp>
        <p:nvSpPr>
          <p:cNvPr id="3" name="Subtitle 2"/>
          <p:cNvSpPr>
            <a:spLocks noGrp="1"/>
          </p:cNvSpPr>
          <p:nvPr>
            <p:ph type="subTitle" idx="1"/>
          </p:nvPr>
        </p:nvSpPr>
        <p:spPr>
          <a:xfrm>
            <a:off x="395536" y="5089748"/>
            <a:ext cx="4433716" cy="539711"/>
          </a:xfrm>
        </p:spPr>
        <p:txBody>
          <a:bodyPr/>
          <a:lstStyle/>
          <a:p>
            <a:r>
              <a:rPr lang="sv-SE" dirty="0" smtClean="0"/>
              <a:t>gsnedders.html5.org/</a:t>
            </a:r>
            <a:r>
              <a:rPr lang="sv-SE" dirty="0" err="1" smtClean="0"/>
              <a:t>outliner</a:t>
            </a:r>
            <a:r>
              <a:rPr lang="sv-SE" dirty="0" smtClean="0"/>
              <a:t>/</a:t>
            </a:r>
            <a:endParaRPr lang="sv-SE" dirty="0"/>
          </a:p>
        </p:txBody>
      </p:sp>
      <p:sp>
        <p:nvSpPr>
          <p:cNvPr id="5" name="Rectangle 4"/>
          <p:cNvSpPr/>
          <p:nvPr/>
        </p:nvSpPr>
        <p:spPr>
          <a:xfrm>
            <a:off x="886500" y="1705372"/>
            <a:ext cx="2821403" cy="266226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doctype</a:t>
            </a:r>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html&gt;</a:t>
            </a:r>
          </a:p>
          <a:p>
            <a:r>
              <a:rPr lang="en-US" sz="1200" b="1" dirty="0">
                <a:solidFill>
                  <a:srgbClr val="0070C0"/>
                </a:solidFill>
                <a:latin typeface="Courier New" pitchFamily="49" charset="0"/>
                <a:cs typeface="Courier New" pitchFamily="49" charset="0"/>
              </a:rPr>
              <a:t>&lt;</a:t>
            </a:r>
            <a:r>
              <a:rPr lang="en-US" sz="1200" b="1" dirty="0" smtClean="0">
                <a:solidFill>
                  <a:srgbClr val="0070C0"/>
                </a:solidFill>
                <a:latin typeface="Courier New" pitchFamily="49" charset="0"/>
                <a:cs typeface="Courier New" pitchFamily="49" charset="0"/>
              </a:rPr>
              <a:t>title&gt;</a:t>
            </a:r>
            <a:r>
              <a:rPr lang="en-US" sz="1200" b="1" dirty="0" smtClean="0">
                <a:solidFill>
                  <a:schemeClr val="tx1"/>
                </a:solidFill>
                <a:latin typeface="Courier New" pitchFamily="49" charset="0"/>
                <a:cs typeface="Courier New" pitchFamily="49" charset="0"/>
              </a:rPr>
              <a:t>Outline</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title&gt;</a:t>
            </a:r>
          </a:p>
          <a:p>
            <a:r>
              <a:rPr lang="en-US" sz="1200" b="1" dirty="0">
                <a:solidFill>
                  <a:srgbClr val="0070C0"/>
                </a:solidFill>
                <a:latin typeface="Courier New" pitchFamily="49" charset="0"/>
                <a:cs typeface="Courier New" pitchFamily="49" charset="0"/>
              </a:rPr>
              <a:t>&lt;h1&gt;</a:t>
            </a:r>
            <a:r>
              <a:rPr lang="en-US" sz="1200" b="1" dirty="0" err="1">
                <a:solidFill>
                  <a:schemeClr val="tx1"/>
                </a:solidFill>
                <a:latin typeface="Courier New" pitchFamily="49" charset="0"/>
                <a:cs typeface="Courier New" pitchFamily="49" charset="0"/>
              </a:rPr>
              <a:t>Huvudrubrik</a:t>
            </a:r>
            <a:r>
              <a:rPr lang="en-US" sz="1200" b="1" dirty="0">
                <a:solidFill>
                  <a:srgbClr val="0070C0"/>
                </a:solidFill>
                <a:latin typeface="Courier New" pitchFamily="49" charset="0"/>
                <a:cs typeface="Courier New" pitchFamily="49" charset="0"/>
              </a:rPr>
              <a:t>&lt;/h1&gt;</a:t>
            </a:r>
          </a:p>
          <a:p>
            <a:r>
              <a:rPr lang="en-US" sz="1200" b="1" dirty="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nav</a:t>
            </a:r>
            <a:r>
              <a:rPr lang="en-US" sz="1200" b="1" dirty="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&lt;h2&gt;</a:t>
            </a:r>
            <a:r>
              <a:rPr lang="en-US" sz="1200" b="1" dirty="0">
                <a:solidFill>
                  <a:schemeClr val="tx1"/>
                </a:solidFill>
                <a:latin typeface="Courier New" pitchFamily="49" charset="0"/>
                <a:cs typeface="Courier New" pitchFamily="49" charset="0"/>
              </a:rPr>
              <a:t>Navigation</a:t>
            </a:r>
            <a:r>
              <a:rPr lang="en-US" sz="1200" b="1" dirty="0">
                <a:solidFill>
                  <a:srgbClr val="0070C0"/>
                </a:solidFill>
                <a:latin typeface="Courier New" pitchFamily="49" charset="0"/>
                <a:cs typeface="Courier New" pitchFamily="49" charset="0"/>
              </a:rPr>
              <a:t>&lt;/h2&gt;</a:t>
            </a:r>
          </a:p>
          <a:p>
            <a:r>
              <a:rPr lang="en-US" sz="1200" b="1" dirty="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nav</a:t>
            </a:r>
            <a:r>
              <a:rPr lang="en-US" sz="1200" b="1" dirty="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&lt;section&gt;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smtClean="0">
                <a:solidFill>
                  <a:srgbClr val="0070C0"/>
                </a:solidFill>
                <a:latin typeface="Courier New" pitchFamily="49" charset="0"/>
                <a:cs typeface="Courier New" pitchFamily="49" charset="0"/>
              </a:rPr>
              <a:t>h1&gt;</a:t>
            </a:r>
            <a:r>
              <a:rPr lang="en-US" sz="1200" b="1" dirty="0" err="1" smtClean="0">
                <a:solidFill>
                  <a:schemeClr val="tx1"/>
                </a:solidFill>
                <a:latin typeface="Courier New" pitchFamily="49" charset="0"/>
                <a:cs typeface="Courier New" pitchFamily="49" charset="0"/>
              </a:rPr>
              <a:t>Underrubrik</a:t>
            </a:r>
            <a:r>
              <a:rPr lang="en-US" sz="1200" b="1" dirty="0" smtClean="0">
                <a:solidFill>
                  <a:schemeClr val="tx1"/>
                </a:solidFill>
                <a:latin typeface="Courier New" pitchFamily="49" charset="0"/>
                <a:cs typeface="Courier New" pitchFamily="49" charset="0"/>
              </a:rPr>
              <a:t> 1</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h1&gt;</a:t>
            </a:r>
          </a:p>
          <a:p>
            <a:r>
              <a:rPr lang="en-US" sz="1200" b="1" dirty="0">
                <a:solidFill>
                  <a:srgbClr val="0070C0"/>
                </a:solidFill>
                <a:latin typeface="Courier New" pitchFamily="49" charset="0"/>
                <a:cs typeface="Courier New" pitchFamily="49" charset="0"/>
              </a:rPr>
              <a:t>&lt;/section&gt;</a:t>
            </a:r>
          </a:p>
          <a:p>
            <a:r>
              <a:rPr lang="en-US" sz="1200" b="1" dirty="0">
                <a:solidFill>
                  <a:srgbClr val="0070C0"/>
                </a:solidFill>
                <a:latin typeface="Courier New" pitchFamily="49" charset="0"/>
                <a:cs typeface="Courier New" pitchFamily="49" charset="0"/>
              </a:rPr>
              <a:t>&lt;section&gt;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&lt;h2&gt;</a:t>
            </a:r>
            <a:r>
              <a:rPr lang="en-US" sz="1200" b="1" dirty="0" err="1">
                <a:solidFill>
                  <a:schemeClr val="tx1"/>
                </a:solidFill>
                <a:latin typeface="Courier New" pitchFamily="49" charset="0"/>
                <a:cs typeface="Courier New" pitchFamily="49" charset="0"/>
              </a:rPr>
              <a:t>Underrubrik</a:t>
            </a:r>
            <a:r>
              <a:rPr lang="en-US" sz="1200" b="1" dirty="0">
                <a:solidFill>
                  <a:schemeClr val="tx1"/>
                </a:solidFill>
                <a:latin typeface="Courier New" pitchFamily="49" charset="0"/>
                <a:cs typeface="Courier New" pitchFamily="49" charset="0"/>
              </a:rPr>
              <a:t> 2</a:t>
            </a:r>
            <a:r>
              <a:rPr lang="en-US" sz="1200" b="1" dirty="0">
                <a:solidFill>
                  <a:srgbClr val="0070C0"/>
                </a:solidFill>
                <a:latin typeface="Courier New" pitchFamily="49" charset="0"/>
                <a:cs typeface="Courier New" pitchFamily="49" charset="0"/>
              </a:rPr>
              <a:t>&lt;/h2&gt;</a:t>
            </a:r>
          </a:p>
          <a:p>
            <a:r>
              <a:rPr lang="en-US" sz="1200" b="1" dirty="0">
                <a:solidFill>
                  <a:srgbClr val="0070C0"/>
                </a:solidFill>
                <a:latin typeface="Courier New" pitchFamily="49" charset="0"/>
                <a:cs typeface="Courier New" pitchFamily="49" charset="0"/>
              </a:rPr>
              <a:t>&lt;/section</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&lt;h1&gt;</a:t>
            </a:r>
            <a:r>
              <a:rPr lang="en-US" sz="1200" b="1" dirty="0" err="1" smtClean="0">
                <a:solidFill>
                  <a:schemeClr val="tx1"/>
                </a:solidFill>
                <a:latin typeface="Courier New" pitchFamily="49" charset="0"/>
                <a:cs typeface="Courier New" pitchFamily="49" charset="0"/>
              </a:rPr>
              <a:t>Rubrik</a:t>
            </a:r>
            <a:r>
              <a:rPr lang="en-US" sz="1200" b="1" dirty="0" smtClean="0">
                <a:solidFill>
                  <a:schemeClr val="tx1"/>
                </a:solidFill>
                <a:latin typeface="Courier New" pitchFamily="49" charset="0"/>
                <a:cs typeface="Courier New" pitchFamily="49" charset="0"/>
              </a:rPr>
              <a:t> 2</a:t>
            </a:r>
            <a:r>
              <a:rPr lang="en-US" sz="1200" b="1" dirty="0" smtClean="0">
                <a:solidFill>
                  <a:srgbClr val="0070C0"/>
                </a:solidFill>
                <a:latin typeface="Courier New" pitchFamily="49" charset="0"/>
                <a:cs typeface="Courier New" pitchFamily="49" charset="0"/>
              </a:rPr>
              <a:t>&lt;/h1&gt;</a:t>
            </a:r>
            <a:endParaRPr lang="en-US" sz="1200" b="1" dirty="0">
              <a:solidFill>
                <a:srgbClr val="0070C0"/>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sp>
        <p:nvSpPr>
          <p:cNvPr id="6" name="TextBox 5"/>
          <p:cNvSpPr txBox="1"/>
          <p:nvPr/>
        </p:nvSpPr>
        <p:spPr>
          <a:xfrm>
            <a:off x="4932040" y="1993404"/>
            <a:ext cx="2233304" cy="1477328"/>
          </a:xfrm>
          <a:prstGeom prst="rect">
            <a:avLst/>
          </a:prstGeom>
          <a:noFill/>
        </p:spPr>
        <p:txBody>
          <a:bodyPr wrap="none" rtlCol="0">
            <a:spAutoFit/>
          </a:bodyPr>
          <a:lstStyle/>
          <a:p>
            <a:pPr marL="342900" indent="-342900">
              <a:buAutoNum type="arabicPeriod"/>
            </a:pPr>
            <a:r>
              <a:rPr lang="sv-SE" dirty="0" smtClean="0">
                <a:latin typeface="Minya Nouvelle" pitchFamily="2" charset="0"/>
              </a:rPr>
              <a:t>Huvudrubrik</a:t>
            </a:r>
            <a:r>
              <a:rPr lang="sv-SE" dirty="0">
                <a:latin typeface="Minya Nouvelle" pitchFamily="2" charset="0"/>
              </a:rPr>
              <a:t/>
            </a:r>
            <a:br>
              <a:rPr lang="sv-SE" dirty="0">
                <a:latin typeface="Minya Nouvelle" pitchFamily="2" charset="0"/>
              </a:rPr>
            </a:br>
            <a:r>
              <a:rPr lang="sv-SE" dirty="0" smtClean="0">
                <a:latin typeface="Minya Nouvelle" pitchFamily="2" charset="0"/>
              </a:rPr>
              <a:t>1. Navigation</a:t>
            </a:r>
            <a:r>
              <a:rPr lang="sv-SE" dirty="0">
                <a:latin typeface="Minya Nouvelle" pitchFamily="2" charset="0"/>
              </a:rPr>
              <a:t/>
            </a:r>
            <a:br>
              <a:rPr lang="sv-SE" dirty="0">
                <a:latin typeface="Minya Nouvelle" pitchFamily="2" charset="0"/>
              </a:rPr>
            </a:br>
            <a:r>
              <a:rPr lang="sv-SE" dirty="0" smtClean="0">
                <a:latin typeface="Minya Nouvelle" pitchFamily="2" charset="0"/>
              </a:rPr>
              <a:t>2. Underrubrik 1</a:t>
            </a:r>
            <a:br>
              <a:rPr lang="sv-SE" dirty="0" smtClean="0">
                <a:latin typeface="Minya Nouvelle" pitchFamily="2" charset="0"/>
              </a:rPr>
            </a:br>
            <a:r>
              <a:rPr lang="sv-SE" dirty="0" smtClean="0">
                <a:latin typeface="Minya Nouvelle" pitchFamily="2" charset="0"/>
              </a:rPr>
              <a:t>3. </a:t>
            </a:r>
            <a:r>
              <a:rPr lang="sv-SE" dirty="0" err="1" smtClean="0">
                <a:latin typeface="Minya Nouvelle" pitchFamily="2" charset="0"/>
              </a:rPr>
              <a:t>Underrubtik</a:t>
            </a:r>
            <a:r>
              <a:rPr lang="sv-SE" dirty="0" smtClean="0">
                <a:latin typeface="Minya Nouvelle" pitchFamily="2" charset="0"/>
              </a:rPr>
              <a:t> 2</a:t>
            </a:r>
          </a:p>
          <a:p>
            <a:pPr marL="342900" indent="-342900">
              <a:buAutoNum type="arabicPeriod"/>
            </a:pPr>
            <a:r>
              <a:rPr lang="sv-SE" dirty="0" smtClean="0">
                <a:latin typeface="Minya Nouvelle" pitchFamily="2" charset="0"/>
              </a:rPr>
              <a:t>Rubrik 2</a:t>
            </a:r>
          </a:p>
        </p:txBody>
      </p:sp>
    </p:spTree>
    <p:extLst>
      <p:ext uri="{BB962C8B-B14F-4D97-AF65-F5344CB8AC3E}">
        <p14:creationId xmlns:p14="http://schemas.microsoft.com/office/powerpoint/2010/main" val="19298387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b="1" dirty="0" err="1"/>
              <a:t>Heading</a:t>
            </a:r>
            <a:r>
              <a:rPr lang="sv-SE" b="1" dirty="0"/>
              <a:t> </a:t>
            </a:r>
            <a:r>
              <a:rPr lang="sv-SE" b="1" dirty="0" err="1"/>
              <a:t>content</a:t>
            </a:r>
            <a:endParaRPr lang="sv-SE" b="1" dirty="0"/>
          </a:p>
          <a:p>
            <a:pPr algn="r"/>
            <a:r>
              <a:rPr lang="sv-SE" dirty="0" err="1"/>
              <a:t>Phrasing</a:t>
            </a:r>
            <a:r>
              <a:rPr lang="sv-SE" dirty="0"/>
              <a:t> </a:t>
            </a:r>
            <a:r>
              <a:rPr lang="sv-SE" dirty="0" err="1"/>
              <a:t>content</a:t>
            </a:r>
            <a:endParaRPr lang="sv-SE" dirty="0"/>
          </a:p>
          <a:p>
            <a:pPr algn="r"/>
            <a:r>
              <a:rPr lang="sv-SE" dirty="0" err="1" smtClean="0"/>
              <a:t>Embedded</a:t>
            </a:r>
            <a:r>
              <a:rPr lang="sv-SE" dirty="0" smtClean="0"/>
              <a:t> </a:t>
            </a:r>
            <a:r>
              <a:rPr lang="sv-SE" dirty="0" err="1" smtClean="0"/>
              <a:t>content</a:t>
            </a:r>
            <a:endParaRPr lang="sv-SE"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2857500"/>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83968" y="1633364"/>
            <a:ext cx="3456384" cy="646331"/>
          </a:xfrm>
          <a:prstGeom prst="rect">
            <a:avLst/>
          </a:prstGeom>
          <a:noFill/>
        </p:spPr>
        <p:txBody>
          <a:bodyPr wrap="square" rtlCol="0">
            <a:spAutoFit/>
          </a:bodyPr>
          <a:lstStyle/>
          <a:p>
            <a:r>
              <a:rPr lang="sv-SE" dirty="0" smtClean="0">
                <a:latin typeface="Minya Nouvelle" pitchFamily="2" charset="0"/>
              </a:rPr>
              <a:t>Definierar en rubrik till en sektion.</a:t>
            </a:r>
          </a:p>
        </p:txBody>
      </p:sp>
      <p:sp>
        <p:nvSpPr>
          <p:cNvPr id="6" name="TextBox 5"/>
          <p:cNvSpPr txBox="1"/>
          <p:nvPr/>
        </p:nvSpPr>
        <p:spPr>
          <a:xfrm>
            <a:off x="4037995" y="4427487"/>
            <a:ext cx="338437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pt-BR" dirty="0">
                <a:latin typeface="Minya Nouvelle" pitchFamily="2" charset="0"/>
              </a:rPr>
              <a:t>h1 h2 h3 h4 h5 h6 hgroup</a:t>
            </a:r>
            <a:endParaRPr lang="sv-SE" dirty="0">
              <a:latin typeface="Minya Nouvelle" pitchFamily="2" charset="0"/>
            </a:endParaRPr>
          </a:p>
        </p:txBody>
      </p:sp>
      <p:sp>
        <p:nvSpPr>
          <p:cNvPr id="7" name="TextBox 6"/>
          <p:cNvSpPr txBox="1"/>
          <p:nvPr/>
        </p:nvSpPr>
        <p:spPr>
          <a:xfrm>
            <a:off x="3803010" y="4081636"/>
            <a:ext cx="859210" cy="369332"/>
          </a:xfrm>
          <a:prstGeom prst="rect">
            <a:avLst/>
          </a:prstGeom>
          <a:noFill/>
        </p:spPr>
        <p:txBody>
          <a:bodyPr wrap="none" rtlCol="0">
            <a:spAutoFit/>
          </a:bodyPr>
          <a:lstStyle/>
          <a:p>
            <a:r>
              <a:rPr lang="sv-SE" dirty="0" smtClean="0">
                <a:latin typeface="Minya Nouvelle" pitchFamily="2" charset="0"/>
              </a:rPr>
              <a:t>Taggar</a:t>
            </a:r>
          </a:p>
        </p:txBody>
      </p:sp>
    </p:spTree>
    <p:extLst>
      <p:ext uri="{BB962C8B-B14F-4D97-AF65-F5344CB8AC3E}">
        <p14:creationId xmlns:p14="http://schemas.microsoft.com/office/powerpoint/2010/main" val="219917769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hgroup</a:t>
            </a:r>
            <a:endParaRPr lang="sv-SE" dirty="0"/>
          </a:p>
        </p:txBody>
      </p:sp>
      <p:sp>
        <p:nvSpPr>
          <p:cNvPr id="3" name="Subtitle 2"/>
          <p:cNvSpPr>
            <a:spLocks noGrp="1"/>
          </p:cNvSpPr>
          <p:nvPr>
            <p:ph type="subTitle" idx="1"/>
          </p:nvPr>
        </p:nvSpPr>
        <p:spPr/>
        <p:txBody>
          <a:bodyPr/>
          <a:lstStyle/>
          <a:p>
            <a:r>
              <a:rPr lang="sv-SE" dirty="0" err="1" smtClean="0"/>
              <a:t>hgroup</a:t>
            </a:r>
            <a:r>
              <a:rPr lang="sv-SE" dirty="0" smtClean="0"/>
              <a:t> grupperar rubriker utan att skapa sektioner för varje rubriknivå.</a:t>
            </a:r>
          </a:p>
          <a:p>
            <a:endParaRPr lang="sv-SE" dirty="0"/>
          </a:p>
          <a:p>
            <a:endParaRPr lang="sv-SE" dirty="0"/>
          </a:p>
        </p:txBody>
      </p:sp>
      <p:sp>
        <p:nvSpPr>
          <p:cNvPr id="4" name="Rectangle 3"/>
          <p:cNvSpPr/>
          <p:nvPr/>
        </p:nvSpPr>
        <p:spPr>
          <a:xfrm>
            <a:off x="727126" y="3289548"/>
            <a:ext cx="7632848" cy="10002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hgroup</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&lt;h1&gt;</a:t>
            </a:r>
            <a:r>
              <a:rPr lang="en-US" sz="1200" b="1" dirty="0" err="1" smtClean="0">
                <a:solidFill>
                  <a:schemeClr val="tx1"/>
                </a:solidFill>
                <a:latin typeface="Courier New" pitchFamily="49" charset="0"/>
                <a:cs typeface="Courier New" pitchFamily="49" charset="0"/>
              </a:rPr>
              <a:t>Webbprogrammerare</a:t>
            </a:r>
            <a:r>
              <a:rPr lang="en-US" sz="1200" b="1" dirty="0" smtClean="0">
                <a:solidFill>
                  <a:srgbClr val="0070C0"/>
                </a:solidFill>
                <a:latin typeface="Courier New" pitchFamily="49" charset="0"/>
                <a:cs typeface="Courier New" pitchFamily="49" charset="0"/>
              </a:rPr>
              <a:t>&lt;/h1&gt;</a:t>
            </a:r>
          </a:p>
          <a:p>
            <a:r>
              <a:rPr lang="en-US" sz="1200" b="1" dirty="0" smtClean="0">
                <a:solidFill>
                  <a:srgbClr val="0070C0"/>
                </a:solidFill>
                <a:latin typeface="Courier New" pitchFamily="49" charset="0"/>
                <a:cs typeface="Courier New" pitchFamily="49" charset="0"/>
              </a:rPr>
              <a:t>  &lt;h2&gt;</a:t>
            </a:r>
            <a:r>
              <a:rPr lang="sv-SE" sz="1100" b="1" dirty="0" smtClean="0">
                <a:solidFill>
                  <a:schemeClr val="tx1"/>
                </a:solidFill>
                <a:latin typeface="Courier New" pitchFamily="49" charset="0"/>
                <a:cs typeface="Courier New" pitchFamily="49" charset="0"/>
              </a:rPr>
              <a:t>För </a:t>
            </a:r>
            <a:r>
              <a:rPr lang="sv-SE" sz="1100" b="1" dirty="0">
                <a:solidFill>
                  <a:schemeClr val="tx1"/>
                </a:solidFill>
                <a:latin typeface="Courier New" pitchFamily="49" charset="0"/>
                <a:cs typeface="Courier New" pitchFamily="49" charset="0"/>
              </a:rPr>
              <a:t>dig som letar utbildning inom webbprogrammering och webbutveckling</a:t>
            </a:r>
            <a:r>
              <a:rPr lang="en-US" sz="1200" b="1" dirty="0" smtClean="0">
                <a:solidFill>
                  <a:srgbClr val="0070C0"/>
                </a:solidFill>
                <a:latin typeface="Courier New" pitchFamily="49" charset="0"/>
                <a:cs typeface="Courier New" pitchFamily="49" charset="0"/>
              </a:rPr>
              <a:t>&lt;/h2&gt;</a:t>
            </a:r>
            <a:endParaRPr lang="en-US" sz="1200" b="1" dirty="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hgroup</a:t>
            </a:r>
            <a:r>
              <a:rPr lang="en-US" sz="1200" b="1" dirty="0" smtClean="0">
                <a:solidFill>
                  <a:srgbClr val="0070C0"/>
                </a:solidFill>
                <a:latin typeface="Courier New" pitchFamily="49" charset="0"/>
                <a:cs typeface="Courier New" pitchFamily="49" charset="0"/>
              </a:rPr>
              <a:t>&gt;</a:t>
            </a:r>
          </a:p>
          <a:p>
            <a:endParaRPr lang="en-US" sz="1100" b="1" dirty="0">
              <a:solidFill>
                <a:srgbClr val="0070C0"/>
              </a:solidFill>
              <a:latin typeface="Courier New" pitchFamily="49" charset="0"/>
              <a:cs typeface="Courier New" pitchFamily="49" charset="0"/>
            </a:endParaRPr>
          </a:p>
        </p:txBody>
      </p:sp>
      <p:sp>
        <p:nvSpPr>
          <p:cNvPr id="5" name="Freeform 4"/>
          <p:cNvSpPr/>
          <p:nvPr/>
        </p:nvSpPr>
        <p:spPr>
          <a:xfrm>
            <a:off x="2516429" y="2858334"/>
            <a:ext cx="1441094" cy="609071"/>
          </a:xfrm>
          <a:custGeom>
            <a:avLst/>
            <a:gdLst>
              <a:gd name="connsiteX0" fmla="*/ 1441094 w 1441094"/>
              <a:gd name="connsiteY0" fmla="*/ 9224 h 609071"/>
              <a:gd name="connsiteX1" fmla="*/ 256032 w 1441094"/>
              <a:gd name="connsiteY1" fmla="*/ 82376 h 609071"/>
              <a:gd name="connsiteX2" fmla="*/ 0 w 1441094"/>
              <a:gd name="connsiteY2" fmla="*/ 609071 h 609071"/>
            </a:gdLst>
            <a:ahLst/>
            <a:cxnLst>
              <a:cxn ang="0">
                <a:pos x="connsiteX0" y="connsiteY0"/>
              </a:cxn>
              <a:cxn ang="0">
                <a:pos x="connsiteX1" y="connsiteY1"/>
              </a:cxn>
              <a:cxn ang="0">
                <a:pos x="connsiteX2" y="connsiteY2"/>
              </a:cxn>
            </a:cxnLst>
            <a:rect l="l" t="t" r="r" b="b"/>
            <a:pathLst>
              <a:path w="1441094" h="609071">
                <a:moveTo>
                  <a:pt x="1441094" y="9224"/>
                </a:moveTo>
                <a:cubicBezTo>
                  <a:pt x="968654" y="-4187"/>
                  <a:pt x="496214" y="-17598"/>
                  <a:pt x="256032" y="82376"/>
                </a:cubicBezTo>
                <a:cubicBezTo>
                  <a:pt x="15850" y="182350"/>
                  <a:pt x="7925" y="395710"/>
                  <a:pt x="0" y="609071"/>
                </a:cubicBezTo>
              </a:path>
            </a:pathLst>
          </a:custGeom>
          <a:no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3851920" y="2497460"/>
            <a:ext cx="1971950" cy="646331"/>
          </a:xfrm>
          <a:prstGeom prst="rect">
            <a:avLst/>
          </a:prstGeom>
          <a:noFill/>
        </p:spPr>
        <p:txBody>
          <a:bodyPr wrap="none" rtlCol="0">
            <a:spAutoFit/>
          </a:bodyPr>
          <a:lstStyle/>
          <a:p>
            <a:r>
              <a:rPr lang="sv-SE" dirty="0" smtClean="0">
                <a:solidFill>
                  <a:srgbClr val="FF0000"/>
                </a:solidFill>
                <a:latin typeface="Minya Nouvelle" pitchFamily="2" charset="0"/>
              </a:rPr>
              <a:t>h1 blir </a:t>
            </a:r>
            <a:br>
              <a:rPr lang="sv-SE" dirty="0" smtClean="0">
                <a:solidFill>
                  <a:srgbClr val="FF0000"/>
                </a:solidFill>
                <a:latin typeface="Minya Nouvelle" pitchFamily="2" charset="0"/>
              </a:rPr>
            </a:br>
            <a:r>
              <a:rPr lang="sv-SE" dirty="0" smtClean="0">
                <a:solidFill>
                  <a:srgbClr val="FF0000"/>
                </a:solidFill>
                <a:latin typeface="Minya Nouvelle" pitchFamily="2" charset="0"/>
              </a:rPr>
              <a:t>sektionsrubriken</a:t>
            </a:r>
          </a:p>
        </p:txBody>
      </p:sp>
      <p:sp>
        <p:nvSpPr>
          <p:cNvPr id="7" name="TextBox 6"/>
          <p:cNvSpPr txBox="1"/>
          <p:nvPr/>
        </p:nvSpPr>
        <p:spPr>
          <a:xfrm>
            <a:off x="683568" y="4297660"/>
            <a:ext cx="3926075" cy="369332"/>
          </a:xfrm>
          <a:prstGeom prst="rect">
            <a:avLst/>
          </a:prstGeom>
          <a:noFill/>
        </p:spPr>
        <p:txBody>
          <a:bodyPr wrap="none" rtlCol="0">
            <a:spAutoFit/>
          </a:bodyPr>
          <a:lstStyle/>
          <a:p>
            <a:r>
              <a:rPr lang="sv-SE" dirty="0" smtClean="0">
                <a:latin typeface="Minya Nouvelle" pitchFamily="2" charset="0"/>
              </a:rPr>
              <a:t>Endast h-taggar får finnas i </a:t>
            </a:r>
            <a:r>
              <a:rPr lang="sv-SE" dirty="0" err="1" smtClean="0">
                <a:latin typeface="Minya Nouvelle" pitchFamily="2" charset="0"/>
              </a:rPr>
              <a:t>hgroup</a:t>
            </a:r>
            <a:r>
              <a:rPr lang="sv-SE" dirty="0" smtClean="0">
                <a:latin typeface="Minya Nouvelle" pitchFamily="2" charset="0"/>
              </a:rPr>
              <a:t>.</a:t>
            </a:r>
          </a:p>
        </p:txBody>
      </p:sp>
    </p:spTree>
    <p:extLst>
      <p:ext uri="{BB962C8B-B14F-4D97-AF65-F5344CB8AC3E}">
        <p14:creationId xmlns:p14="http://schemas.microsoft.com/office/powerpoint/2010/main" val="2006735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dirty="0" err="1"/>
              <a:t>Heading</a:t>
            </a:r>
            <a:r>
              <a:rPr lang="sv-SE" dirty="0"/>
              <a:t> </a:t>
            </a:r>
            <a:r>
              <a:rPr lang="sv-SE" dirty="0" err="1"/>
              <a:t>content</a:t>
            </a:r>
            <a:endParaRPr lang="sv-SE" dirty="0"/>
          </a:p>
          <a:p>
            <a:pPr algn="r"/>
            <a:r>
              <a:rPr lang="sv-SE" b="1" dirty="0" err="1"/>
              <a:t>Phrasing</a:t>
            </a:r>
            <a:r>
              <a:rPr lang="sv-SE" b="1" dirty="0"/>
              <a:t> </a:t>
            </a:r>
            <a:r>
              <a:rPr lang="sv-SE" b="1" dirty="0" err="1"/>
              <a:t>content</a:t>
            </a:r>
            <a:endParaRPr lang="sv-SE" b="1" dirty="0"/>
          </a:p>
          <a:p>
            <a:pPr algn="r"/>
            <a:r>
              <a:rPr lang="sv-SE" dirty="0" err="1" smtClean="0"/>
              <a:t>Embedded</a:t>
            </a:r>
            <a:r>
              <a:rPr lang="sv-SE" dirty="0" smtClean="0"/>
              <a:t> </a:t>
            </a:r>
            <a:r>
              <a:rPr lang="sv-SE" dirty="0" err="1" smtClean="0"/>
              <a:t>content</a:t>
            </a:r>
            <a:endParaRPr lang="sv-SE"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3289548"/>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7994" y="3347367"/>
            <a:ext cx="4854485"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pt-BR" dirty="0">
                <a:latin typeface="Minya Nouvelle" pitchFamily="2" charset="0"/>
              </a:rPr>
              <a:t>a </a:t>
            </a:r>
            <a:r>
              <a:rPr lang="pt-BR" dirty="0" smtClean="0">
                <a:latin typeface="Minya Nouvelle" pitchFamily="2" charset="0"/>
              </a:rPr>
              <a:t>abbr </a:t>
            </a:r>
            <a:r>
              <a:rPr lang="pt-BR" dirty="0">
                <a:latin typeface="Minya Nouvelle" pitchFamily="2" charset="0"/>
              </a:rPr>
              <a:t>area </a:t>
            </a:r>
            <a:r>
              <a:rPr lang="pt-BR" dirty="0" smtClean="0">
                <a:latin typeface="Minya Nouvelle" pitchFamily="2" charset="0"/>
              </a:rPr>
              <a:t>audio </a:t>
            </a:r>
            <a:r>
              <a:rPr lang="pt-BR" dirty="0">
                <a:latin typeface="Minya Nouvelle" pitchFamily="2" charset="0"/>
              </a:rPr>
              <a:t>b bdi bdo br button canvas cite code command datalist </a:t>
            </a:r>
            <a:r>
              <a:rPr lang="pt-BR" dirty="0" smtClean="0">
                <a:latin typeface="Minya Nouvelle" pitchFamily="2" charset="0"/>
              </a:rPr>
              <a:t>del </a:t>
            </a:r>
            <a:r>
              <a:rPr lang="pt-BR" dirty="0">
                <a:latin typeface="Minya Nouvelle" pitchFamily="2" charset="0"/>
              </a:rPr>
              <a:t>dfn em embed i iframe img input ins </a:t>
            </a:r>
            <a:r>
              <a:rPr lang="pt-BR" dirty="0" smtClean="0">
                <a:latin typeface="Minya Nouvelle" pitchFamily="2" charset="0"/>
              </a:rPr>
              <a:t>kbd </a:t>
            </a:r>
            <a:r>
              <a:rPr lang="pt-BR" dirty="0">
                <a:latin typeface="Minya Nouvelle" pitchFamily="2" charset="0"/>
              </a:rPr>
              <a:t>keygen label map </a:t>
            </a:r>
            <a:r>
              <a:rPr lang="pt-BR" dirty="0" smtClean="0">
                <a:latin typeface="Minya Nouvelle" pitchFamily="2" charset="0"/>
              </a:rPr>
              <a:t>mark </a:t>
            </a:r>
            <a:r>
              <a:rPr lang="pt-BR" dirty="0">
                <a:latin typeface="Minya Nouvelle" pitchFamily="2" charset="0"/>
              </a:rPr>
              <a:t>math meter noscript object output progress q ruby s samp script select small span strong sub sup svg textarea time u var video wbr text</a:t>
            </a:r>
            <a:endParaRPr lang="sv-SE" dirty="0">
              <a:latin typeface="Minya Nouvelle" pitchFamily="2" charset="0"/>
            </a:endParaRPr>
          </a:p>
        </p:txBody>
      </p:sp>
      <p:sp>
        <p:nvSpPr>
          <p:cNvPr id="7" name="TextBox 6"/>
          <p:cNvSpPr txBox="1"/>
          <p:nvPr/>
        </p:nvSpPr>
        <p:spPr>
          <a:xfrm>
            <a:off x="3803010" y="3001516"/>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4" name="TextBox 3"/>
          <p:cNvSpPr txBox="1"/>
          <p:nvPr/>
        </p:nvSpPr>
        <p:spPr>
          <a:xfrm>
            <a:off x="3851920" y="1561356"/>
            <a:ext cx="4091793" cy="923330"/>
          </a:xfrm>
          <a:prstGeom prst="rect">
            <a:avLst/>
          </a:prstGeom>
          <a:noFill/>
        </p:spPr>
        <p:txBody>
          <a:bodyPr wrap="square" rtlCol="0">
            <a:spAutoFit/>
          </a:bodyPr>
          <a:lstStyle/>
          <a:p>
            <a:r>
              <a:rPr lang="sv-SE" dirty="0" smtClean="0">
                <a:latin typeface="Minya Nouvelle" pitchFamily="2" charset="0"/>
              </a:rPr>
              <a:t>Dokumentets text. Kan oftast bara innehålla andra </a:t>
            </a:r>
            <a:r>
              <a:rPr lang="sv-SE" dirty="0" err="1" smtClean="0">
                <a:latin typeface="Minya Nouvelle" pitchFamily="2" charset="0"/>
              </a:rPr>
              <a:t>phrasing</a:t>
            </a:r>
            <a:r>
              <a:rPr lang="sv-SE" dirty="0" smtClean="0">
                <a:latin typeface="Minya Nouvelle" pitchFamily="2" charset="0"/>
              </a:rPr>
              <a:t> </a:t>
            </a:r>
            <a:r>
              <a:rPr lang="sv-SE" dirty="0" err="1" smtClean="0">
                <a:latin typeface="Minya Nouvelle" pitchFamily="2" charset="0"/>
              </a:rPr>
              <a:t>content</a:t>
            </a:r>
            <a:r>
              <a:rPr lang="sv-SE" dirty="0" smtClean="0">
                <a:latin typeface="Minya Nouvelle" pitchFamily="2" charset="0"/>
              </a:rPr>
              <a:t> objekt.</a:t>
            </a:r>
          </a:p>
        </p:txBody>
      </p:sp>
    </p:spTree>
    <p:extLst>
      <p:ext uri="{BB962C8B-B14F-4D97-AF65-F5344CB8AC3E}">
        <p14:creationId xmlns:p14="http://schemas.microsoft.com/office/powerpoint/2010/main" val="41735464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b="1" dirty="0" err="1" smtClean="0"/>
              <a:t>Embedded</a:t>
            </a:r>
            <a:r>
              <a:rPr lang="sv-SE" b="1" dirty="0" smtClean="0"/>
              <a:t> </a:t>
            </a:r>
            <a:r>
              <a:rPr lang="sv-SE" b="1" dirty="0" err="1" smtClean="0"/>
              <a:t>content</a:t>
            </a:r>
            <a:endParaRPr lang="sv-SE" b="1"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3721596"/>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7994" y="4731449"/>
            <a:ext cx="4854485"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latin typeface="Minya Nouvelle" pitchFamily="2" charset="0"/>
              </a:rPr>
              <a:t>audio canvas embed </a:t>
            </a:r>
            <a:r>
              <a:rPr lang="en-US" dirty="0" err="1">
                <a:latin typeface="Minya Nouvelle" pitchFamily="2" charset="0"/>
              </a:rPr>
              <a:t>iframe</a:t>
            </a:r>
            <a:r>
              <a:rPr lang="en-US" dirty="0">
                <a:latin typeface="Minya Nouvelle" pitchFamily="2" charset="0"/>
              </a:rPr>
              <a:t> </a:t>
            </a:r>
            <a:r>
              <a:rPr lang="en-US" dirty="0" err="1">
                <a:latin typeface="Minya Nouvelle" pitchFamily="2" charset="0"/>
              </a:rPr>
              <a:t>img</a:t>
            </a:r>
            <a:r>
              <a:rPr lang="en-US" dirty="0">
                <a:latin typeface="Minya Nouvelle" pitchFamily="2" charset="0"/>
              </a:rPr>
              <a:t> math object </a:t>
            </a:r>
            <a:r>
              <a:rPr lang="en-US" dirty="0" err="1">
                <a:latin typeface="Minya Nouvelle" pitchFamily="2" charset="0"/>
              </a:rPr>
              <a:t>svg</a:t>
            </a:r>
            <a:r>
              <a:rPr lang="en-US" dirty="0">
                <a:latin typeface="Minya Nouvelle" pitchFamily="2" charset="0"/>
              </a:rPr>
              <a:t> video</a:t>
            </a:r>
            <a:endParaRPr lang="sv-SE" dirty="0">
              <a:latin typeface="Minya Nouvelle" pitchFamily="2" charset="0"/>
            </a:endParaRPr>
          </a:p>
        </p:txBody>
      </p:sp>
      <p:sp>
        <p:nvSpPr>
          <p:cNvPr id="7" name="TextBox 6"/>
          <p:cNvSpPr txBox="1"/>
          <p:nvPr/>
        </p:nvSpPr>
        <p:spPr>
          <a:xfrm>
            <a:off x="3803010" y="4385598"/>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4" name="TextBox 3"/>
          <p:cNvSpPr txBox="1"/>
          <p:nvPr/>
        </p:nvSpPr>
        <p:spPr>
          <a:xfrm>
            <a:off x="3923928" y="1561356"/>
            <a:ext cx="4317207" cy="369332"/>
          </a:xfrm>
          <a:prstGeom prst="rect">
            <a:avLst/>
          </a:prstGeom>
          <a:noFill/>
        </p:spPr>
        <p:txBody>
          <a:bodyPr wrap="none" rtlCol="0">
            <a:spAutoFit/>
          </a:bodyPr>
          <a:lstStyle/>
          <a:p>
            <a:r>
              <a:rPr lang="sv-SE" dirty="0" smtClean="0">
                <a:latin typeface="Minya Nouvelle" pitchFamily="2" charset="0"/>
              </a:rPr>
              <a:t>Bäddar in andra resurser i dokumentet.</a:t>
            </a:r>
          </a:p>
        </p:txBody>
      </p:sp>
    </p:spTree>
    <p:extLst>
      <p:ext uri="{BB962C8B-B14F-4D97-AF65-F5344CB8AC3E}">
        <p14:creationId xmlns:p14="http://schemas.microsoft.com/office/powerpoint/2010/main" val="13947816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smtClean="0"/>
              <a:t>Embedded</a:t>
            </a:r>
            <a:r>
              <a:rPr lang="sv-SE" dirty="0" smtClean="0"/>
              <a:t> </a:t>
            </a:r>
            <a:r>
              <a:rPr lang="sv-SE" dirty="0" err="1" smtClean="0"/>
              <a:t>content</a:t>
            </a:r>
            <a:endParaRPr lang="sv-SE" dirty="0" smtClean="0"/>
          </a:p>
          <a:p>
            <a:pPr algn="r"/>
            <a:r>
              <a:rPr lang="sv-SE" b="1" dirty="0" err="1" smtClean="0"/>
              <a:t>Interactive</a:t>
            </a:r>
            <a:r>
              <a:rPr lang="sv-SE" b="1" dirty="0" smtClean="0"/>
              <a:t> </a:t>
            </a:r>
            <a:r>
              <a:rPr lang="sv-SE" b="1" dirty="0" err="1" smtClean="0"/>
              <a:t>content</a:t>
            </a:r>
            <a:endParaRPr lang="sv-SE" b="1"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4153644"/>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7994" y="4513684"/>
            <a:ext cx="4854485"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latin typeface="Minya Nouvelle" pitchFamily="2" charset="0"/>
              </a:rPr>
              <a:t>a </a:t>
            </a:r>
            <a:r>
              <a:rPr lang="en-US" dirty="0" smtClean="0">
                <a:latin typeface="Minya Nouvelle" pitchFamily="2" charset="0"/>
              </a:rPr>
              <a:t>audio </a:t>
            </a:r>
            <a:r>
              <a:rPr lang="en-US" dirty="0">
                <a:latin typeface="Minya Nouvelle" pitchFamily="2" charset="0"/>
              </a:rPr>
              <a:t>button details embed </a:t>
            </a:r>
            <a:r>
              <a:rPr lang="en-US" dirty="0" err="1">
                <a:latin typeface="Minya Nouvelle" pitchFamily="2" charset="0"/>
              </a:rPr>
              <a:t>iframe</a:t>
            </a:r>
            <a:r>
              <a:rPr lang="en-US" dirty="0">
                <a:latin typeface="Minya Nouvelle" pitchFamily="2" charset="0"/>
              </a:rPr>
              <a:t> </a:t>
            </a:r>
            <a:r>
              <a:rPr lang="en-US" dirty="0" err="1">
                <a:latin typeface="Minya Nouvelle" pitchFamily="2" charset="0"/>
              </a:rPr>
              <a:t>img</a:t>
            </a:r>
            <a:r>
              <a:rPr lang="en-US" dirty="0">
                <a:latin typeface="Minya Nouvelle" pitchFamily="2" charset="0"/>
              </a:rPr>
              <a:t> </a:t>
            </a:r>
            <a:r>
              <a:rPr lang="en-US" dirty="0" smtClean="0">
                <a:latin typeface="Minya Nouvelle" pitchFamily="2" charset="0"/>
              </a:rPr>
              <a:t>input </a:t>
            </a:r>
            <a:r>
              <a:rPr lang="en-US" dirty="0" err="1" smtClean="0">
                <a:latin typeface="Minya Nouvelle" pitchFamily="2" charset="0"/>
              </a:rPr>
              <a:t>keygen</a:t>
            </a:r>
            <a:r>
              <a:rPr lang="en-US" dirty="0" smtClean="0">
                <a:latin typeface="Minya Nouvelle" pitchFamily="2" charset="0"/>
              </a:rPr>
              <a:t> </a:t>
            </a:r>
            <a:r>
              <a:rPr lang="en-US" dirty="0">
                <a:latin typeface="Minya Nouvelle" pitchFamily="2" charset="0"/>
              </a:rPr>
              <a:t>label menu </a:t>
            </a:r>
            <a:r>
              <a:rPr lang="en-US" dirty="0" smtClean="0">
                <a:latin typeface="Minya Nouvelle" pitchFamily="2" charset="0"/>
              </a:rPr>
              <a:t>object select </a:t>
            </a:r>
            <a:r>
              <a:rPr lang="en-US" dirty="0" err="1">
                <a:latin typeface="Minya Nouvelle" pitchFamily="2" charset="0"/>
              </a:rPr>
              <a:t>textarea</a:t>
            </a:r>
            <a:r>
              <a:rPr lang="en-US" dirty="0">
                <a:latin typeface="Minya Nouvelle" pitchFamily="2" charset="0"/>
              </a:rPr>
              <a:t> </a:t>
            </a:r>
            <a:r>
              <a:rPr lang="en-US" dirty="0" smtClean="0">
                <a:latin typeface="Minya Nouvelle" pitchFamily="2" charset="0"/>
              </a:rPr>
              <a:t>video</a:t>
            </a:r>
            <a:endParaRPr lang="sv-SE" dirty="0">
              <a:latin typeface="Minya Nouvelle" pitchFamily="2" charset="0"/>
            </a:endParaRPr>
          </a:p>
        </p:txBody>
      </p:sp>
      <p:sp>
        <p:nvSpPr>
          <p:cNvPr id="7" name="TextBox 6"/>
          <p:cNvSpPr txBox="1"/>
          <p:nvPr/>
        </p:nvSpPr>
        <p:spPr>
          <a:xfrm>
            <a:off x="3803010" y="4153644"/>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4" name="TextBox 3"/>
          <p:cNvSpPr txBox="1"/>
          <p:nvPr/>
        </p:nvSpPr>
        <p:spPr>
          <a:xfrm>
            <a:off x="3923929" y="1633364"/>
            <a:ext cx="4896544" cy="1200329"/>
          </a:xfrm>
          <a:prstGeom prst="rect">
            <a:avLst/>
          </a:prstGeom>
          <a:noFill/>
        </p:spPr>
        <p:txBody>
          <a:bodyPr wrap="square" rtlCol="0">
            <a:spAutoFit/>
          </a:bodyPr>
          <a:lstStyle/>
          <a:p>
            <a:r>
              <a:rPr lang="sv-SE" dirty="0" smtClean="0">
                <a:latin typeface="Minya Nouvelle" pitchFamily="2" charset="0"/>
              </a:rPr>
              <a:t>Element som kan interagera med användaren.</a:t>
            </a:r>
          </a:p>
          <a:p>
            <a:endParaRPr lang="sv-SE" dirty="0">
              <a:latin typeface="Minya Nouvelle" pitchFamily="2" charset="0"/>
            </a:endParaRPr>
          </a:p>
          <a:p>
            <a:r>
              <a:rPr lang="sv-SE" dirty="0" smtClean="0">
                <a:latin typeface="Minya Nouvelle" pitchFamily="2" charset="0"/>
              </a:rPr>
              <a:t>(Video, audio etc. om kontroller finns)</a:t>
            </a:r>
          </a:p>
        </p:txBody>
      </p:sp>
    </p:spTree>
    <p:extLst>
      <p:ext uri="{BB962C8B-B14F-4D97-AF65-F5344CB8AC3E}">
        <p14:creationId xmlns:p14="http://schemas.microsoft.com/office/powerpoint/2010/main" val="15558395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a:latin typeface="Minya Nouvelle" charset="0"/>
              </a:rPr>
              <a:t>WHAT </a:t>
            </a:r>
            <a:r>
              <a:rPr lang="sv-SE" b="1" dirty="0" err="1">
                <a:latin typeface="Minya Nouvelle" charset="0"/>
              </a:rPr>
              <a:t>Working</a:t>
            </a:r>
            <a:r>
              <a:rPr lang="sv-SE" b="1" dirty="0">
                <a:latin typeface="Minya Nouvelle" charset="0"/>
              </a:rPr>
              <a:t> Group?</a:t>
            </a:r>
            <a:br>
              <a:rPr lang="sv-SE" b="1" dirty="0">
                <a:latin typeface="Minya Nouvelle" charset="0"/>
              </a:rPr>
            </a:br>
            <a:endParaRPr lang="sv-SE" dirty="0"/>
          </a:p>
        </p:txBody>
      </p:sp>
      <p:sp>
        <p:nvSpPr>
          <p:cNvPr id="4" name="TextBox 3"/>
          <p:cNvSpPr txBox="1"/>
          <p:nvPr/>
        </p:nvSpPr>
        <p:spPr>
          <a:xfrm>
            <a:off x="3886200" y="985292"/>
            <a:ext cx="5257800" cy="338554"/>
          </a:xfrm>
          <a:prstGeom prst="rect">
            <a:avLst/>
          </a:prstGeom>
          <a:noFill/>
        </p:spPr>
        <p:txBody>
          <a:bodyPr wrap="square" rtlCol="0">
            <a:spAutoFit/>
          </a:bodyPr>
          <a:lstStyle/>
          <a:p>
            <a:r>
              <a:rPr lang="sv-SE" sz="1600" dirty="0" smtClean="0">
                <a:latin typeface="Minya Nouvelle" charset="0"/>
              </a:rPr>
              <a:t>Initiativ, 2004, startat av Apple, Mozilla och Opera</a:t>
            </a:r>
            <a:endParaRPr lang="sv-SE" sz="1600" dirty="0">
              <a:latin typeface="Minya Nouvelle" charset="0"/>
            </a:endParaRPr>
          </a:p>
        </p:txBody>
      </p:sp>
      <p:sp>
        <p:nvSpPr>
          <p:cNvPr id="6" name="TextBox 5"/>
          <p:cNvSpPr txBox="1"/>
          <p:nvPr/>
        </p:nvSpPr>
        <p:spPr>
          <a:xfrm rot="1141890">
            <a:off x="101612" y="1383358"/>
            <a:ext cx="3823162" cy="338554"/>
          </a:xfrm>
          <a:prstGeom prst="rect">
            <a:avLst/>
          </a:prstGeom>
          <a:noFill/>
        </p:spPr>
        <p:txBody>
          <a:bodyPr wrap="none" rtlCol="0">
            <a:spAutoFit/>
          </a:bodyPr>
          <a:lstStyle/>
          <a:p>
            <a:r>
              <a:rPr lang="sv-SE" sz="1600" dirty="0" smtClean="0">
                <a:latin typeface="Minya Nouvelle" charset="0"/>
              </a:rPr>
              <a:t>Web Hypertext </a:t>
            </a:r>
            <a:r>
              <a:rPr lang="sv-SE" sz="1600" dirty="0" err="1" smtClean="0">
                <a:latin typeface="Minya Nouvelle" charset="0"/>
              </a:rPr>
              <a:t>Application</a:t>
            </a:r>
            <a:r>
              <a:rPr lang="sv-SE" sz="1600" dirty="0" smtClean="0">
                <a:latin typeface="Minya Nouvelle" charset="0"/>
              </a:rPr>
              <a:t> Technology</a:t>
            </a:r>
            <a:endParaRPr lang="sv-SE" sz="1600" dirty="0">
              <a:latin typeface="Minya Nouvelle" charset="0"/>
            </a:endParaRPr>
          </a:p>
        </p:txBody>
      </p:sp>
      <p:sp>
        <p:nvSpPr>
          <p:cNvPr id="7" name="Freeform 6"/>
          <p:cNvSpPr/>
          <p:nvPr/>
        </p:nvSpPr>
        <p:spPr>
          <a:xfrm>
            <a:off x="2501798" y="929030"/>
            <a:ext cx="786226" cy="665224"/>
          </a:xfrm>
          <a:custGeom>
            <a:avLst/>
            <a:gdLst>
              <a:gd name="connsiteX0" fmla="*/ 0 w 786226"/>
              <a:gd name="connsiteY0" fmla="*/ 621792 h 665224"/>
              <a:gd name="connsiteX1" fmla="*/ 782727 w 786226"/>
              <a:gd name="connsiteY1" fmla="*/ 599847 h 665224"/>
              <a:gd name="connsiteX2" fmla="*/ 234087 w 786226"/>
              <a:gd name="connsiteY2" fmla="*/ 0 h 665224"/>
            </a:gdLst>
            <a:ahLst/>
            <a:cxnLst>
              <a:cxn ang="0">
                <a:pos x="connsiteX0" y="connsiteY0"/>
              </a:cxn>
              <a:cxn ang="0">
                <a:pos x="connsiteX1" y="connsiteY1"/>
              </a:cxn>
              <a:cxn ang="0">
                <a:pos x="connsiteX2" y="connsiteY2"/>
              </a:cxn>
            </a:cxnLst>
            <a:rect l="l" t="t" r="r" b="b"/>
            <a:pathLst>
              <a:path w="786226" h="665224">
                <a:moveTo>
                  <a:pt x="0" y="621792"/>
                </a:moveTo>
                <a:cubicBezTo>
                  <a:pt x="371856" y="662635"/>
                  <a:pt x="743713" y="703479"/>
                  <a:pt x="782727" y="599847"/>
                </a:cubicBezTo>
                <a:cubicBezTo>
                  <a:pt x="821741" y="496215"/>
                  <a:pt x="527914" y="248107"/>
                  <a:pt x="234087" y="0"/>
                </a:cubicBezTo>
              </a:path>
            </a:pathLst>
          </a:custGeom>
          <a:no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TextBox 7"/>
          <p:cNvSpPr txBox="1"/>
          <p:nvPr/>
        </p:nvSpPr>
        <p:spPr>
          <a:xfrm rot="305118">
            <a:off x="4897843" y="3886843"/>
            <a:ext cx="2190183" cy="582216"/>
          </a:xfrm>
          <a:prstGeom prst="hexagon">
            <a:avLst/>
          </a:prstGeom>
          <a:effectLst>
            <a:outerShdw blurRad="152400" dist="317500" dir="5400000" sx="90000" sy="-19000" rotWithShape="0">
              <a:prstClr val="black">
                <a:alpha val="15000"/>
              </a:prstClr>
            </a:outerShdw>
          </a:effectLst>
          <a:scene3d>
            <a:camera prst="orthographicFront"/>
            <a:lightRig rig="threePt" dir="t"/>
          </a:scene3d>
          <a:sp3d>
            <a:bevelT w="114300" prst="hardEdge"/>
          </a:sp3d>
        </p:spPr>
        <p:style>
          <a:lnRef idx="1">
            <a:schemeClr val="accent4"/>
          </a:lnRef>
          <a:fillRef idx="3">
            <a:schemeClr val="accent4"/>
          </a:fillRef>
          <a:effectRef idx="2">
            <a:schemeClr val="accent4"/>
          </a:effectRef>
          <a:fontRef idx="minor">
            <a:schemeClr val="lt1"/>
          </a:fontRef>
        </p:style>
        <p:txBody>
          <a:bodyPr wrap="none" rtlCol="0">
            <a:spAutoFit/>
          </a:bodyPr>
          <a:lstStyle/>
          <a:p>
            <a:r>
              <a:rPr lang="sv-SE" sz="2400" b="1" dirty="0" err="1" smtClean="0"/>
              <a:t>Webforms</a:t>
            </a:r>
            <a:r>
              <a:rPr lang="sv-SE" sz="2400" b="1" dirty="0" smtClean="0"/>
              <a:t> 2</a:t>
            </a:r>
          </a:p>
        </p:txBody>
      </p:sp>
      <p:sp>
        <p:nvSpPr>
          <p:cNvPr id="9" name="TextBox 8"/>
          <p:cNvSpPr txBox="1"/>
          <p:nvPr/>
        </p:nvSpPr>
        <p:spPr>
          <a:xfrm rot="20959511">
            <a:off x="338318" y="2636679"/>
            <a:ext cx="4732886" cy="1379339"/>
          </a:xfrm>
          <a:prstGeom prst="hexagon">
            <a:avLst/>
          </a:prstGeom>
          <a:effectLst>
            <a:outerShdw blurRad="152400" dist="317500" dir="5400000" sx="90000" sy="-19000" rotWithShape="0">
              <a:prstClr val="black">
                <a:alpha val="15000"/>
              </a:prstClr>
            </a:outerShdw>
          </a:effectLst>
          <a:scene3d>
            <a:camera prst="orthographicFront"/>
            <a:lightRig rig="threePt" dir="t"/>
          </a:scene3d>
          <a:sp3d>
            <a:bevelT w="114300" prst="hardEdge"/>
          </a:sp3d>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sv-SE" sz="3200" b="1" dirty="0" smtClean="0"/>
              <a:t>Web </a:t>
            </a:r>
            <a:r>
              <a:rPr lang="sv-SE" sz="3200" b="1" dirty="0" err="1" smtClean="0"/>
              <a:t>Applications</a:t>
            </a:r>
            <a:r>
              <a:rPr lang="sv-SE" sz="3200" b="1" dirty="0" smtClean="0"/>
              <a:t> 1.0</a:t>
            </a:r>
          </a:p>
        </p:txBody>
      </p:sp>
      <p:sp>
        <p:nvSpPr>
          <p:cNvPr id="10" name="TextBox 9"/>
          <p:cNvSpPr txBox="1"/>
          <p:nvPr/>
        </p:nvSpPr>
        <p:spPr>
          <a:xfrm rot="21108033">
            <a:off x="5856883" y="2673157"/>
            <a:ext cx="2505272" cy="577751"/>
          </a:xfrm>
          <a:prstGeom prst="hexagon">
            <a:avLst/>
          </a:prstGeom>
          <a:effectLst>
            <a:outerShdw blurRad="152400" dist="317500" dir="5400000" sx="90000" sy="-19000" rotWithShape="0">
              <a:prstClr val="black">
                <a:alpha val="15000"/>
              </a:prstClr>
            </a:outerShdw>
          </a:effectLst>
          <a:scene3d>
            <a:camera prst="orthographicFront"/>
            <a:lightRig rig="threePt" dir="t"/>
          </a:scene3d>
          <a:sp3d>
            <a:bevelT w="114300" prst="hardEdge"/>
          </a:sp3d>
        </p:spPr>
        <p:style>
          <a:lnRef idx="1">
            <a:schemeClr val="accent6"/>
          </a:lnRef>
          <a:fillRef idx="3">
            <a:schemeClr val="accent6"/>
          </a:fillRef>
          <a:effectRef idx="2">
            <a:schemeClr val="accent6"/>
          </a:effectRef>
          <a:fontRef idx="minor">
            <a:schemeClr val="lt1"/>
          </a:fontRef>
        </p:style>
        <p:txBody>
          <a:bodyPr wrap="none" rtlCol="0">
            <a:spAutoFit/>
          </a:bodyPr>
          <a:lstStyle/>
          <a:p>
            <a:r>
              <a:rPr lang="sv-SE" sz="2400" b="1" dirty="0" err="1" smtClean="0"/>
              <a:t>Error</a:t>
            </a:r>
            <a:r>
              <a:rPr lang="sv-SE" sz="2400" b="1" dirty="0" smtClean="0"/>
              <a:t> handling</a:t>
            </a:r>
          </a:p>
        </p:txBody>
      </p:sp>
      <p:sp>
        <p:nvSpPr>
          <p:cNvPr id="12" name="TextBox 11"/>
          <p:cNvSpPr txBox="1"/>
          <p:nvPr/>
        </p:nvSpPr>
        <p:spPr>
          <a:xfrm>
            <a:off x="97022" y="5009029"/>
            <a:ext cx="5987146" cy="584775"/>
          </a:xfrm>
          <a:prstGeom prst="rect">
            <a:avLst/>
          </a:prstGeom>
          <a:noFill/>
        </p:spPr>
        <p:txBody>
          <a:bodyPr wrap="square" rtlCol="0">
            <a:spAutoFit/>
          </a:bodyPr>
          <a:lstStyle/>
          <a:p>
            <a:r>
              <a:rPr lang="sv-SE" sz="1600" dirty="0">
                <a:latin typeface="Minya Nouvelle" charset="0"/>
              </a:rPr>
              <a:t>WHATWG adapterades 2007 av W3C och rekommendationen drivs nu av dem med editors från Apple och Google</a:t>
            </a:r>
            <a:r>
              <a:rPr lang="sv-SE" sz="1600" dirty="0" smtClean="0">
                <a:latin typeface="Minya Nouvelle" charset="0"/>
              </a:rPr>
              <a:t>.</a:t>
            </a:r>
          </a:p>
        </p:txBody>
      </p:sp>
    </p:spTree>
    <p:extLst>
      <p:ext uri="{BB962C8B-B14F-4D97-AF65-F5344CB8AC3E}">
        <p14:creationId xmlns:p14="http://schemas.microsoft.com/office/powerpoint/2010/main" val="76207556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Nya element</a:t>
            </a:r>
            <a:endParaRPr lang="sv-SE" dirty="0"/>
          </a:p>
        </p:txBody>
      </p:sp>
      <p:sp>
        <p:nvSpPr>
          <p:cNvPr id="3" name="Subtitle 2"/>
          <p:cNvSpPr>
            <a:spLocks noGrp="1"/>
          </p:cNvSpPr>
          <p:nvPr>
            <p:ph type="subTitle" idx="1"/>
          </p:nvPr>
        </p:nvSpPr>
        <p:spPr>
          <a:xfrm>
            <a:off x="714348" y="1309677"/>
            <a:ext cx="3785644" cy="1460500"/>
          </a:xfrm>
        </p:spPr>
        <p:txBody>
          <a:bodyPr/>
          <a:lstStyle/>
          <a:p>
            <a:r>
              <a:rPr lang="sv-SE" dirty="0" smtClean="0"/>
              <a:t>&lt;</a:t>
            </a:r>
            <a:r>
              <a:rPr lang="sv-SE" dirty="0" err="1" smtClean="0"/>
              <a:t>figure</a:t>
            </a:r>
            <a:r>
              <a:rPr lang="sv-SE" dirty="0" smtClean="0"/>
              <a:t>&gt;</a:t>
            </a:r>
          </a:p>
          <a:p>
            <a:r>
              <a:rPr lang="sv-SE" dirty="0"/>
              <a:t>&lt;</a:t>
            </a:r>
            <a:r>
              <a:rPr lang="sv-SE" dirty="0" err="1" smtClean="0"/>
              <a:t>figcaption</a:t>
            </a:r>
            <a:r>
              <a:rPr lang="sv-SE" dirty="0"/>
              <a:t>&gt;</a:t>
            </a:r>
          </a:p>
        </p:txBody>
      </p:sp>
      <p:sp>
        <p:nvSpPr>
          <p:cNvPr id="4" name="Rectangle 3"/>
          <p:cNvSpPr/>
          <p:nvPr/>
        </p:nvSpPr>
        <p:spPr>
          <a:xfrm>
            <a:off x="1259632" y="2641476"/>
            <a:ext cx="7128792" cy="10002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&lt;figure&gt;</a:t>
            </a:r>
          </a:p>
          <a:p>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img</a:t>
            </a:r>
            <a:r>
              <a:rPr lang="en-US" sz="1200" b="1" dirty="0" smtClean="0">
                <a:solidFill>
                  <a:srgbClr val="0070C0"/>
                </a:solidFill>
                <a:latin typeface="Courier New" pitchFamily="49" charset="0"/>
                <a:cs typeface="Courier New" pitchFamily="49" charset="0"/>
              </a:rPr>
              <a:t> </a:t>
            </a:r>
            <a:r>
              <a:rPr lang="en-US" sz="1200" b="1" dirty="0" err="1" smtClean="0">
                <a:solidFill>
                  <a:srgbClr val="FF0000"/>
                </a:solidFill>
                <a:latin typeface="Courier New" pitchFamily="49" charset="0"/>
                <a:cs typeface="Courier New" pitchFamily="49" charset="0"/>
              </a:rPr>
              <a:t>src</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"bild.png" </a:t>
            </a:r>
            <a:r>
              <a:rPr lang="en-US" sz="1200" b="1" dirty="0" smtClean="0">
                <a:solidFill>
                  <a:srgbClr val="FF0000"/>
                </a:solidFill>
                <a:latin typeface="Courier New" pitchFamily="49" charset="0"/>
                <a:cs typeface="Courier New" pitchFamily="49" charset="0"/>
              </a:rPr>
              <a:t>alt</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Bild</a:t>
            </a:r>
            <a:r>
              <a:rPr lang="en-US" sz="1200" b="1" dirty="0" smtClean="0">
                <a:solidFill>
                  <a:srgbClr val="7030A0"/>
                </a:solidFill>
                <a:latin typeface="Courier New" pitchFamily="49" charset="0"/>
                <a:cs typeface="Courier New" pitchFamily="49" charset="0"/>
              </a:rPr>
              <a:t> </a:t>
            </a:r>
            <a:r>
              <a:rPr lang="en-US" sz="1200" b="1" dirty="0" err="1" smtClean="0">
                <a:solidFill>
                  <a:srgbClr val="7030A0"/>
                </a:solidFill>
                <a:latin typeface="Courier New" pitchFamily="49" charset="0"/>
                <a:cs typeface="Courier New" pitchFamily="49" charset="0"/>
              </a:rPr>
              <a:t>på</a:t>
            </a:r>
            <a:r>
              <a:rPr lang="en-US" sz="1200" b="1" dirty="0" smtClean="0">
                <a:solidFill>
                  <a:srgbClr val="7030A0"/>
                </a:solidFill>
                <a:latin typeface="Courier New" pitchFamily="49" charset="0"/>
                <a:cs typeface="Courier New" pitchFamily="49" charset="0"/>
              </a:rPr>
              <a:t> en </a:t>
            </a:r>
            <a:r>
              <a:rPr lang="en-US" sz="1200" b="1" dirty="0" err="1" smtClean="0">
                <a:solidFill>
                  <a:srgbClr val="7030A0"/>
                </a:solidFill>
                <a:latin typeface="Courier New" pitchFamily="49" charset="0"/>
                <a:cs typeface="Courier New" pitchFamily="49" charset="0"/>
              </a:rPr>
              <a:t>bild</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figcaption</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Denna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bild</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beskriver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hur</a:t>
            </a:r>
            <a:r>
              <a:rPr lang="en-US" sz="1200" b="1" dirty="0" smtClean="0">
                <a:solidFill>
                  <a:schemeClr val="tx1"/>
                </a:solidFill>
                <a:latin typeface="Courier New" pitchFamily="49" charset="0"/>
                <a:cs typeface="Courier New" pitchFamily="49" charset="0"/>
              </a:rPr>
              <a:t> en </a:t>
            </a:r>
            <a:r>
              <a:rPr lang="en-US" sz="1200" b="1" dirty="0" err="1" smtClean="0">
                <a:solidFill>
                  <a:schemeClr val="tx1"/>
                </a:solidFill>
                <a:latin typeface="Courier New" pitchFamily="49" charset="0"/>
                <a:cs typeface="Courier New" pitchFamily="49" charset="0"/>
              </a:rPr>
              <a:t>bild</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kan</a:t>
            </a:r>
            <a:r>
              <a:rPr lang="en-US" sz="1200" b="1" dirty="0" smtClean="0">
                <a:solidFill>
                  <a:schemeClr val="tx1"/>
                </a:solidFill>
                <a:latin typeface="Courier New" pitchFamily="49" charset="0"/>
                <a:cs typeface="Courier New" pitchFamily="49" charset="0"/>
              </a:rPr>
              <a:t> se </a:t>
            </a:r>
            <a:r>
              <a:rPr lang="en-US" sz="1200" b="1" dirty="0" err="1" smtClean="0">
                <a:solidFill>
                  <a:schemeClr val="tx1"/>
                </a:solidFill>
                <a:latin typeface="Courier New" pitchFamily="49" charset="0"/>
                <a:cs typeface="Courier New" pitchFamily="49" charset="0"/>
              </a:rPr>
              <a:t>ut.</a:t>
            </a:r>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figcaption</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&lt;/figure&gt;</a:t>
            </a:r>
            <a:endParaRPr lang="en-US" sz="1100" b="1" dirty="0" smtClean="0">
              <a:solidFill>
                <a:srgbClr val="0070C0"/>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sp>
        <p:nvSpPr>
          <p:cNvPr id="5" name="TextBox 4"/>
          <p:cNvSpPr txBox="1"/>
          <p:nvPr/>
        </p:nvSpPr>
        <p:spPr>
          <a:xfrm>
            <a:off x="751905" y="4216360"/>
            <a:ext cx="7348487" cy="369332"/>
          </a:xfrm>
          <a:prstGeom prst="rect">
            <a:avLst/>
          </a:prstGeom>
          <a:noFill/>
        </p:spPr>
        <p:txBody>
          <a:bodyPr wrap="none" rtlCol="0">
            <a:spAutoFit/>
          </a:bodyPr>
          <a:lstStyle/>
          <a:p>
            <a:r>
              <a:rPr lang="sv-SE" dirty="0" smtClean="0">
                <a:latin typeface="Minya Nouvelle" pitchFamily="2" charset="0"/>
              </a:rPr>
              <a:t>Behöver inte vara bilder, kan vara tabeller, illustrationer, grafik etc.</a:t>
            </a:r>
          </a:p>
        </p:txBody>
      </p:sp>
    </p:spTree>
    <p:extLst>
      <p:ext uri="{BB962C8B-B14F-4D97-AF65-F5344CB8AC3E}">
        <p14:creationId xmlns:p14="http://schemas.microsoft.com/office/powerpoint/2010/main" val="3700283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Time</a:t>
            </a:r>
            <a:endParaRPr lang="sv-SE" dirty="0"/>
          </a:p>
        </p:txBody>
      </p:sp>
      <p:sp>
        <p:nvSpPr>
          <p:cNvPr id="3" name="Subtitle 2"/>
          <p:cNvSpPr>
            <a:spLocks noGrp="1"/>
          </p:cNvSpPr>
          <p:nvPr>
            <p:ph type="subTitle" idx="1"/>
          </p:nvPr>
        </p:nvSpPr>
        <p:spPr>
          <a:xfrm>
            <a:off x="714348" y="1129308"/>
            <a:ext cx="6400800" cy="1460500"/>
          </a:xfrm>
        </p:spPr>
        <p:txBody>
          <a:bodyPr/>
          <a:lstStyle/>
          <a:p>
            <a:r>
              <a:rPr lang="sv-SE" dirty="0" smtClean="0"/>
              <a:t>&lt;</a:t>
            </a:r>
            <a:r>
              <a:rPr lang="sv-SE" dirty="0" err="1" smtClean="0"/>
              <a:t>time</a:t>
            </a:r>
            <a:r>
              <a:rPr lang="sv-SE" dirty="0" smtClean="0"/>
              <a:t>&gt;</a:t>
            </a:r>
          </a:p>
          <a:p>
            <a:r>
              <a:rPr lang="sv-SE" dirty="0" smtClean="0"/>
              <a:t>24 timmars tid eller ett datum.</a:t>
            </a:r>
            <a:endParaRPr lang="sv-SE" dirty="0"/>
          </a:p>
        </p:txBody>
      </p:sp>
      <p:sp>
        <p:nvSpPr>
          <p:cNvPr id="4" name="Rectangle 3"/>
          <p:cNvSpPr/>
          <p:nvPr/>
        </p:nvSpPr>
        <p:spPr>
          <a:xfrm>
            <a:off x="755576" y="2101067"/>
            <a:ext cx="712879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chemeClr val="tx1"/>
                </a:solidFill>
                <a:latin typeface="Courier New" pitchFamily="49" charset="0"/>
                <a:cs typeface="Courier New" pitchFamily="49" charset="0"/>
              </a:rPr>
              <a:t>Apple </a:t>
            </a:r>
            <a:r>
              <a:rPr lang="en-US" sz="1200" b="1" dirty="0" err="1" smtClean="0">
                <a:solidFill>
                  <a:schemeClr val="tx1"/>
                </a:solidFill>
                <a:latin typeface="Courier New" pitchFamily="49" charset="0"/>
                <a:cs typeface="Courier New" pitchFamily="49" charset="0"/>
              </a:rPr>
              <a:t>kommer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att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hålla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ett</a:t>
            </a:r>
            <a:r>
              <a:rPr lang="en-US" sz="1200" b="1" dirty="0" smtClean="0">
                <a:solidFill>
                  <a:schemeClr val="tx1"/>
                </a:solidFill>
                <a:latin typeface="Courier New" pitchFamily="49" charset="0"/>
                <a:cs typeface="Courier New" pitchFamily="49" charset="0"/>
              </a:rPr>
              <a:t> event </a:t>
            </a:r>
            <a:r>
              <a:rPr lang="en-US" sz="1200" b="1" dirty="0" smtClean="0">
                <a:solidFill>
                  <a:srgbClr val="0070C0"/>
                </a:solidFill>
                <a:latin typeface="Courier New" pitchFamily="49" charset="0"/>
                <a:cs typeface="Courier New" pitchFamily="49" charset="0"/>
              </a:rPr>
              <a:t>&lt;time </a:t>
            </a:r>
            <a:r>
              <a:rPr lang="en-US" sz="1200" b="1" dirty="0" err="1" smtClean="0">
                <a:solidFill>
                  <a:srgbClr val="FF0000"/>
                </a:solidFill>
                <a:latin typeface="Courier New" pitchFamily="49" charset="0"/>
                <a:cs typeface="Courier New" pitchFamily="49" charset="0"/>
              </a:rPr>
              <a:t>datetime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"2011-10-04"</a:t>
            </a:r>
            <a:r>
              <a:rPr lang="en-US" sz="1200" b="1" dirty="0" smtClean="0">
                <a:solidFill>
                  <a:srgbClr val="0070C0"/>
                </a:solidFill>
                <a:latin typeface="Courier New" pitchFamily="49" charset="0"/>
                <a:cs typeface="Courier New" pitchFamily="49" charset="0"/>
              </a:rPr>
              <a:t>&gt;</a:t>
            </a:r>
            <a:r>
              <a:rPr lang="en-US" sz="1200" b="1" dirty="0" smtClean="0">
                <a:solidFill>
                  <a:schemeClr val="tx1"/>
                </a:solidFill>
                <a:latin typeface="Courier New" pitchFamily="49" charset="0"/>
                <a:cs typeface="Courier New" pitchFamily="49" charset="0"/>
              </a:rPr>
              <a:t>i </a:t>
            </a:r>
            <a:r>
              <a:rPr lang="en-US" sz="1200" b="1" dirty="0" err="1" smtClean="0">
                <a:solidFill>
                  <a:schemeClr val="tx1"/>
                </a:solidFill>
                <a:latin typeface="Courier New" pitchFamily="49" charset="0"/>
                <a:cs typeface="Courier New" pitchFamily="49" charset="0"/>
              </a:rPr>
              <a:t>början</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av</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oktober</a:t>
            </a:r>
            <a:r>
              <a:rPr lang="en-US" sz="1200" b="1" dirty="0" smtClean="0">
                <a:solidFill>
                  <a:srgbClr val="0070C0"/>
                </a:solidFill>
                <a:latin typeface="Courier New" pitchFamily="49" charset="0"/>
                <a:cs typeface="Courier New" pitchFamily="49" charset="0"/>
              </a:rPr>
              <a:t>&lt;/time&gt; </a:t>
            </a:r>
            <a:r>
              <a:rPr lang="en-US" sz="1200" b="1" dirty="0" err="1" smtClean="0">
                <a:solidFill>
                  <a:schemeClr val="tx1"/>
                </a:solidFill>
                <a:latin typeface="Courier New" pitchFamily="49" charset="0"/>
                <a:cs typeface="Courier New" pitchFamily="49" charset="0"/>
              </a:rPr>
              <a:t>då</a:t>
            </a:r>
            <a:r>
              <a:rPr lang="en-US" sz="1200" b="1" dirty="0" smtClean="0">
                <a:solidFill>
                  <a:schemeClr val="tx1"/>
                </a:solidFill>
                <a:latin typeface="Courier New" pitchFamily="49" charset="0"/>
                <a:cs typeface="Courier New" pitchFamily="49" charset="0"/>
              </a:rPr>
              <a:t> man </a:t>
            </a:r>
            <a:r>
              <a:rPr lang="en-US" sz="1200" b="1" dirty="0" err="1" smtClean="0">
                <a:solidFill>
                  <a:schemeClr val="tx1"/>
                </a:solidFill>
                <a:latin typeface="Courier New" pitchFamily="49" charset="0"/>
                <a:cs typeface="Courier New" pitchFamily="49" charset="0"/>
              </a:rPr>
              <a:t>troligtvis</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kommer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att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presentera</a:t>
            </a:r>
            <a:r>
              <a:rPr lang="en-US" sz="1200" b="1" dirty="0" smtClean="0">
                <a:solidFill>
                  <a:schemeClr val="tx1"/>
                </a:solidFill>
                <a:latin typeface="Courier New" pitchFamily="49" charset="0"/>
                <a:cs typeface="Courier New" pitchFamily="49" charset="0"/>
              </a:rPr>
              <a:t> en </a:t>
            </a:r>
            <a:r>
              <a:rPr lang="en-US" sz="1200" b="1" dirty="0" err="1" smtClean="0">
                <a:solidFill>
                  <a:schemeClr val="tx1"/>
                </a:solidFill>
                <a:latin typeface="Courier New" pitchFamily="49" charset="0"/>
                <a:cs typeface="Courier New" pitchFamily="49" charset="0"/>
              </a:rPr>
              <a:t>ny</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telefon</a:t>
            </a:r>
            <a:r>
              <a:rPr lang="en-US" sz="1200" b="1" dirty="0" smtClean="0">
                <a:solidFill>
                  <a:schemeClr val="tx1"/>
                </a:solidFill>
                <a:latin typeface="Courier New" pitchFamily="49" charset="0"/>
                <a:cs typeface="Courier New" pitchFamily="49" charset="0"/>
              </a:rPr>
              <a:t>.</a:t>
            </a:r>
          </a:p>
          <a:p>
            <a:endParaRPr lang="en-US" sz="1200" b="1" dirty="0" smtClean="0">
              <a:solidFill>
                <a:schemeClr val="tx1"/>
              </a:solidFill>
              <a:latin typeface="Courier New" pitchFamily="49" charset="0"/>
              <a:cs typeface="Courier New" pitchFamily="49" charset="0"/>
            </a:endParaRPr>
          </a:p>
          <a:p>
            <a:r>
              <a:rPr lang="en-US" sz="1200" b="1" dirty="0" err="1" smtClean="0">
                <a:solidFill>
                  <a:schemeClr val="tx1"/>
                </a:solidFill>
                <a:latin typeface="Courier New" pitchFamily="49" charset="0"/>
                <a:cs typeface="Courier New" pitchFamily="49" charset="0"/>
              </a:rPr>
              <a:t>Slashat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kommer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att</a:t>
            </a:r>
            <a:r>
              <a:rPr lang="en-US" sz="1200" b="1" dirty="0" smtClean="0">
                <a:solidFill>
                  <a:schemeClr val="tx1"/>
                </a:solidFill>
                <a:latin typeface="Courier New" pitchFamily="49" charset="0"/>
                <a:cs typeface="Courier New" pitchFamily="49" charset="0"/>
              </a:rPr>
              <a:t> live-</a:t>
            </a:r>
            <a:r>
              <a:rPr lang="en-US" sz="1200" b="1" dirty="0" err="1" smtClean="0">
                <a:solidFill>
                  <a:schemeClr val="tx1"/>
                </a:solidFill>
                <a:latin typeface="Courier New" pitchFamily="49" charset="0"/>
                <a:cs typeface="Courier New" pitchFamily="49" charset="0"/>
              </a:rPr>
              <a:t>sända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från</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klockan</a:t>
            </a:r>
            <a:r>
              <a:rPr lang="en-US" sz="1200" b="1" dirty="0" smtClean="0">
                <a:solidFill>
                  <a:schemeClr val="tx1"/>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a:t>
            </a:r>
            <a:r>
              <a:rPr lang="en-US" sz="1100" b="1" dirty="0" smtClean="0">
                <a:solidFill>
                  <a:srgbClr val="0070C0"/>
                </a:solidFill>
                <a:latin typeface="Courier New" pitchFamily="49" charset="0"/>
                <a:cs typeface="Courier New" pitchFamily="49" charset="0"/>
              </a:rPr>
              <a:t>time&gt;</a:t>
            </a:r>
            <a:r>
              <a:rPr lang="en-US" sz="1100" b="1" dirty="0" smtClean="0">
                <a:solidFill>
                  <a:schemeClr val="tx1"/>
                </a:solidFill>
                <a:latin typeface="Courier New" pitchFamily="49" charset="0"/>
                <a:cs typeface="Courier New" pitchFamily="49" charset="0"/>
              </a:rPr>
              <a:t>18:00</a:t>
            </a:r>
            <a:r>
              <a:rPr lang="en-US" sz="1100" b="1" dirty="0" smtClean="0">
                <a:solidFill>
                  <a:srgbClr val="0070C0"/>
                </a:solidFill>
                <a:latin typeface="Courier New" pitchFamily="49" charset="0"/>
                <a:cs typeface="Courier New" pitchFamily="49" charset="0"/>
              </a:rPr>
              <a:t>&lt;/time&gt;</a:t>
            </a:r>
            <a:r>
              <a:rPr lang="en-US" sz="1100" b="1" dirty="0" smtClean="0">
                <a:solidFill>
                  <a:schemeClr val="tx1"/>
                </a:solidFill>
                <a:latin typeface="Courier New" pitchFamily="49" charset="0"/>
                <a:cs typeface="Courier New" pitchFamily="49" charset="0"/>
              </a:rPr>
              <a:t>.</a:t>
            </a:r>
            <a:endParaRPr lang="en-US" sz="1100" b="1" dirty="0">
              <a:solidFill>
                <a:schemeClr val="tx1"/>
              </a:solidFill>
              <a:latin typeface="Courier New" pitchFamily="49" charset="0"/>
              <a:cs typeface="Courier New" pitchFamily="49" charset="0"/>
            </a:endParaRPr>
          </a:p>
        </p:txBody>
      </p:sp>
      <p:pic>
        <p:nvPicPr>
          <p:cNvPr id="198660" name="Picture 4" descr="S:\dfm\info\icons\v-collections\v_collections_png\business_finance_data\256x256\shadow\date_t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3488804"/>
            <a:ext cx="1671193" cy="1671193"/>
          </a:xfrm>
          <a:prstGeom prst="rect">
            <a:avLst/>
          </a:prstGeom>
          <a:noFill/>
          <a:extLst>
            <a:ext uri="{909E8E84-426E-40dd-AFC4-6F175D3DCCD1}">
              <a14:hiddenFill xmlns:a14="http://schemas.microsoft.com/office/drawing/2010/main">
                <a:solidFill>
                  <a:srgbClr val="FFFFFF"/>
                </a:solidFill>
              </a14:hiddenFill>
            </a:ext>
          </a:extLst>
        </p:spPr>
      </p:pic>
      <p:pic>
        <p:nvPicPr>
          <p:cNvPr id="1986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789" y="3259800"/>
            <a:ext cx="3774821" cy="21292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904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Javascript</a:t>
            </a:r>
            <a:endParaRPr lang="sv-SE" dirty="0"/>
          </a:p>
        </p:txBody>
      </p:sp>
      <p:sp>
        <p:nvSpPr>
          <p:cNvPr id="3" name="Subtitle 2"/>
          <p:cNvSpPr>
            <a:spLocks noGrp="1"/>
          </p:cNvSpPr>
          <p:nvPr>
            <p:ph type="subTitle" idx="1"/>
          </p:nvPr>
        </p:nvSpPr>
        <p:spPr/>
        <p:txBody>
          <a:bodyPr/>
          <a:lstStyle/>
          <a:p>
            <a:endParaRPr lang="sv-SE" dirty="0"/>
          </a:p>
        </p:txBody>
      </p:sp>
      <p:pic>
        <p:nvPicPr>
          <p:cNvPr id="4" name="Picture 2"/>
          <p:cNvPicPr>
            <a:picLocks noChangeAspect="1" noChangeArrowheads="1"/>
          </p:cNvPicPr>
          <p:nvPr/>
        </p:nvPicPr>
        <p:blipFill>
          <a:blip r:embed="rId2" cstate="print"/>
          <a:srcRect/>
          <a:stretch>
            <a:fillRect/>
          </a:stretch>
        </p:blipFill>
        <p:spPr bwMode="auto">
          <a:xfrm>
            <a:off x="611560" y="1129306"/>
            <a:ext cx="7848872" cy="42982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6195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Drag and </a:t>
            </a:r>
            <a:r>
              <a:rPr lang="sv-SE" dirty="0" err="1" smtClean="0"/>
              <a:t>drop</a:t>
            </a:r>
            <a:r>
              <a:rPr lang="sv-SE" dirty="0" smtClean="0"/>
              <a:t> API</a:t>
            </a:r>
            <a:endParaRPr lang="sv-SE" dirty="0"/>
          </a:p>
        </p:txBody>
      </p:sp>
      <p:sp>
        <p:nvSpPr>
          <p:cNvPr id="4" name="Rectangle 3"/>
          <p:cNvSpPr/>
          <p:nvPr/>
        </p:nvSpPr>
        <p:spPr>
          <a:xfrm>
            <a:off x="6228184" y="2852564"/>
            <a:ext cx="1368152" cy="1008112"/>
          </a:xfrm>
          <a:prstGeom prst="rect">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5" name="Picture 4" descr="S:\dfm\info\icons\v-collections\v_collections_png\software_graphics_media\256x256\shadow\photo_landscape.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52120" y="2127548"/>
            <a:ext cx="1450032" cy="14500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dfm\info\icons\v-collections\v_collections_png\software_graphics_media\256x256\shadow\photo_landsca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616" y="2241674"/>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a:off x="3097638" y="1844187"/>
            <a:ext cx="3357677" cy="1186143"/>
          </a:xfrm>
          <a:custGeom>
            <a:avLst/>
            <a:gdLst>
              <a:gd name="connsiteX0" fmla="*/ 0 w 3357677"/>
              <a:gd name="connsiteY0" fmla="*/ 1186143 h 1186143"/>
              <a:gd name="connsiteX1" fmla="*/ 1382573 w 3357677"/>
              <a:gd name="connsiteY1" fmla="*/ 1080 h 1186143"/>
              <a:gd name="connsiteX2" fmla="*/ 3357677 w 3357677"/>
              <a:gd name="connsiteY2" fmla="*/ 1017893 h 1186143"/>
            </a:gdLst>
            <a:ahLst/>
            <a:cxnLst>
              <a:cxn ang="0">
                <a:pos x="connsiteX0" y="connsiteY0"/>
              </a:cxn>
              <a:cxn ang="0">
                <a:pos x="connsiteX1" y="connsiteY1"/>
              </a:cxn>
              <a:cxn ang="0">
                <a:pos x="connsiteX2" y="connsiteY2"/>
              </a:cxn>
            </a:cxnLst>
            <a:rect l="l" t="t" r="r" b="b"/>
            <a:pathLst>
              <a:path w="3357677" h="1186143">
                <a:moveTo>
                  <a:pt x="0" y="1186143"/>
                </a:moveTo>
                <a:cubicBezTo>
                  <a:pt x="411480" y="607632"/>
                  <a:pt x="822960" y="29122"/>
                  <a:pt x="1382573" y="1080"/>
                </a:cubicBezTo>
                <a:cubicBezTo>
                  <a:pt x="1942186" y="-26962"/>
                  <a:pt x="2649931" y="495465"/>
                  <a:pt x="3357677" y="1017893"/>
                </a:cubicBezTo>
              </a:path>
            </a:pathLst>
          </a:custGeom>
          <a:noFill/>
          <a:ln w="15875">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8" name="Picture 2" descr="S:\dfm\info\icons\v-collections\v_collections_png\business_finance_data\256x256\shadow\hand_poin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136" y="2785492"/>
            <a:ext cx="158417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6416" y="265212"/>
            <a:ext cx="626422" cy="62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32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4427984" y="2331485"/>
            <a:ext cx="432048" cy="2379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sv-SE" dirty="0" err="1" smtClean="0"/>
              <a:t>Offline</a:t>
            </a:r>
            <a:r>
              <a:rPr lang="sv-SE" dirty="0" smtClean="0"/>
              <a:t> web </a:t>
            </a:r>
            <a:r>
              <a:rPr lang="sv-SE" dirty="0" err="1" smtClean="0"/>
              <a:t>applications</a:t>
            </a:r>
            <a:endParaRPr lang="sv-SE" dirty="0"/>
          </a:p>
        </p:txBody>
      </p:sp>
      <p:pic>
        <p:nvPicPr>
          <p:cNvPr id="206850" name="Picture 2" descr="S:\dfm\info\icons\v-collections\v_collections_png\basic_foundation\256x256\shadow\text_bina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422565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68718" y="4373587"/>
            <a:ext cx="1899719" cy="923330"/>
          </a:xfrm>
          <a:prstGeom prst="rect">
            <a:avLst/>
          </a:prstGeom>
          <a:noFill/>
        </p:spPr>
        <p:txBody>
          <a:bodyPr wrap="square" rtlCol="0">
            <a:spAutoFit/>
          </a:bodyPr>
          <a:lstStyle/>
          <a:p>
            <a:pPr algn="r"/>
            <a:r>
              <a:rPr lang="sv-SE" dirty="0" smtClean="0">
                <a:latin typeface="Minya Nouvelle" pitchFamily="2" charset="0"/>
              </a:rPr>
              <a:t>manifest-</a:t>
            </a:r>
            <a:r>
              <a:rPr lang="sv-SE" dirty="0" err="1" smtClean="0">
                <a:latin typeface="Minya Nouvelle" pitchFamily="2" charset="0"/>
              </a:rPr>
              <a:t>file</a:t>
            </a:r>
            <a:r>
              <a:rPr lang="sv-SE" dirty="0" smtClean="0">
                <a:latin typeface="Minya Nouvelle" pitchFamily="2" charset="0"/>
              </a:rPr>
              <a:t> för att styra </a:t>
            </a:r>
            <a:r>
              <a:rPr lang="sv-SE" dirty="0" err="1" smtClean="0">
                <a:latin typeface="Minya Nouvelle" pitchFamily="2" charset="0"/>
              </a:rPr>
              <a:t>cachen</a:t>
            </a:r>
            <a:r>
              <a:rPr lang="sv-SE" dirty="0" smtClean="0">
                <a:latin typeface="Minya Nouvelle" pitchFamily="2" charset="0"/>
              </a:rPr>
              <a:t>.</a:t>
            </a:r>
          </a:p>
        </p:txBody>
      </p:sp>
      <p:pic>
        <p:nvPicPr>
          <p:cNvPr id="206852" name="Picture 4" descr="S:\dfm\info\icons\v-collections\v_collections_png\objects_people_industries\256x256\shadow\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913284"/>
            <a:ext cx="3312368" cy="3312368"/>
          </a:xfrm>
          <a:prstGeom prst="rect">
            <a:avLst/>
          </a:prstGeom>
          <a:noFill/>
          <a:extLst>
            <a:ext uri="{909E8E84-426E-40dd-AFC4-6F175D3DCCD1}">
              <a14:hiddenFill xmlns:a14="http://schemas.microsoft.com/office/drawing/2010/main">
                <a:solidFill>
                  <a:srgbClr val="FFFFFF"/>
                </a:solidFill>
              </a14:hiddenFill>
            </a:ext>
          </a:extLst>
        </p:spPr>
      </p:pic>
      <p:pic>
        <p:nvPicPr>
          <p:cNvPr id="2068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3023475"/>
            <a:ext cx="2808312" cy="2273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V="1">
            <a:off x="3563888" y="2785492"/>
            <a:ext cx="432048" cy="2379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6855" name="Picture 7" descr="S:\dfm\info\icons\v-collections\v_collections_png\basic_foundation\64x64\shadow\unkn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240339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w3.org/html/logo/downloads/HTML5_Logo_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416" y="265212"/>
            <a:ext cx="626422" cy="62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815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Audio/Video</a:t>
            </a:r>
            <a:endParaRPr lang="sv-SE"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399" y="2137420"/>
            <a:ext cx="4132833" cy="232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754" name="Picture 2" descr="S:\dfm\info\icons\v-collections\v_collections_png\software_graphics_media\256x256\shadow\loudspeak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95732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2756" name="Picture 4" descr="S:\dfm\info\icons\v-collections\v_collections_png\software_graphics_media\256x256\shadow\fil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3395722"/>
            <a:ext cx="1736682" cy="17366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1520" y="5164961"/>
            <a:ext cx="3890809" cy="369332"/>
          </a:xfrm>
          <a:prstGeom prst="rect">
            <a:avLst/>
          </a:prstGeom>
          <a:noFill/>
        </p:spPr>
        <p:txBody>
          <a:bodyPr wrap="none" rtlCol="0">
            <a:spAutoFit/>
          </a:bodyPr>
          <a:lstStyle/>
          <a:p>
            <a:r>
              <a:rPr lang="sv-SE" b="1" dirty="0" smtClean="0">
                <a:latin typeface="Minya Nouvelle" pitchFamily="2" charset="0"/>
              </a:rPr>
              <a:t>Se demo html-&gt;bilder/video/audio</a:t>
            </a:r>
          </a:p>
        </p:txBody>
      </p:sp>
      <p:pic>
        <p:nvPicPr>
          <p:cNvPr id="7" name="Picture 2" descr="http://www.w3.org/html/logo/downloads/HTML5_Logo_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416" y="265212"/>
            <a:ext cx="626422" cy="62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8723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Canvas</a:t>
            </a:r>
            <a:endParaRPr lang="sv-SE" dirty="0"/>
          </a:p>
        </p:txBody>
      </p:sp>
      <p:pic>
        <p:nvPicPr>
          <p:cNvPr id="204802" name="Picture 2" descr="S:\dfm\info\icons\v-collections\v_collections_png\software_graphics_media\256x256\shadow\drawing_utens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70537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w3.org/html/logo/downloads/HTML5_Logo_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6416" y="265212"/>
            <a:ext cx="626422" cy="6264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5164961"/>
            <a:ext cx="3890809" cy="369332"/>
          </a:xfrm>
          <a:prstGeom prst="rect">
            <a:avLst/>
          </a:prstGeom>
          <a:noFill/>
        </p:spPr>
        <p:txBody>
          <a:bodyPr wrap="none" rtlCol="0">
            <a:spAutoFit/>
          </a:bodyPr>
          <a:lstStyle/>
          <a:p>
            <a:r>
              <a:rPr lang="sv-SE" b="1" dirty="0" smtClean="0">
                <a:latin typeface="Minya Nouvelle" pitchFamily="2" charset="0"/>
              </a:rPr>
              <a:t>Se demo html-&gt;bilder/video/audio</a:t>
            </a:r>
          </a:p>
        </p:txBody>
      </p:sp>
    </p:spTree>
    <p:extLst>
      <p:ext uri="{BB962C8B-B14F-4D97-AF65-F5344CB8AC3E}">
        <p14:creationId xmlns:p14="http://schemas.microsoft.com/office/powerpoint/2010/main" val="3700603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Formulär</a:t>
            </a:r>
            <a:endParaRPr lang="sv-SE" dirty="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488" y="1057300"/>
            <a:ext cx="2351075"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909493"/>
            <a:ext cx="1301873" cy="12162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778" name="Picture 2" descr="S:\dfm\info\icons\v-collections\v_collections_png\basic_foundation\256x256\shadow\form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77738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5164961"/>
            <a:ext cx="2442383" cy="369332"/>
          </a:xfrm>
          <a:prstGeom prst="rect">
            <a:avLst/>
          </a:prstGeom>
          <a:noFill/>
        </p:spPr>
        <p:txBody>
          <a:bodyPr wrap="none" rtlCol="0">
            <a:spAutoFit/>
          </a:bodyPr>
          <a:lstStyle/>
          <a:p>
            <a:r>
              <a:rPr lang="sv-SE" b="1" dirty="0" smtClean="0">
                <a:latin typeface="Minya Nouvelle" pitchFamily="2" charset="0"/>
              </a:rPr>
              <a:t>Se demo om tabeller</a:t>
            </a:r>
          </a:p>
        </p:txBody>
      </p:sp>
      <p:pic>
        <p:nvPicPr>
          <p:cNvPr id="8" name="Picture 2" descr="http://www.w3.org/html/logo/downloads/HTML5_Logo_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6416" y="265212"/>
            <a:ext cx="626422" cy="62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70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Relaterade tekniker</a:t>
            </a:r>
            <a:endParaRPr lang="sv-SE" dirty="0"/>
          </a:p>
        </p:txBody>
      </p:sp>
      <p:sp>
        <p:nvSpPr>
          <p:cNvPr id="7" name="TextBox 6"/>
          <p:cNvSpPr txBox="1"/>
          <p:nvPr/>
        </p:nvSpPr>
        <p:spPr>
          <a:xfrm>
            <a:off x="1691680" y="1120095"/>
            <a:ext cx="5760640" cy="646331"/>
          </a:xfrm>
          <a:prstGeom prst="rect">
            <a:avLst/>
          </a:prstGeom>
          <a:noFill/>
        </p:spPr>
        <p:txBody>
          <a:bodyPr wrap="square" rtlCol="0">
            <a:spAutoFit/>
          </a:bodyPr>
          <a:lstStyle/>
          <a:p>
            <a:r>
              <a:rPr lang="sv-SE" dirty="0" smtClean="0">
                <a:latin typeface="Minya Nouvelle" pitchFamily="2" charset="0"/>
              </a:rPr>
              <a:t>Följande tekniker är inte en del av HTML5 men nämns ofta i samband med HTML5.</a:t>
            </a:r>
          </a:p>
        </p:txBody>
      </p:sp>
      <p:pic>
        <p:nvPicPr>
          <p:cNvPr id="2058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281436"/>
            <a:ext cx="481965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922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CSS3</a:t>
            </a:r>
            <a:endParaRPr lang="sv-SE" dirty="0"/>
          </a:p>
        </p:txBody>
      </p:sp>
      <p:pic>
        <p:nvPicPr>
          <p:cNvPr id="4" name="Picture 2" descr="S:\dfm\info\icons\v-collections\v_collections_png\software_graphics_media\256x256\shadow\palet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92139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dfm\info\icons\v-collections\v_collections_png\objects_people_industries\128x128\shadow\potion_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1005">
            <a:off x="4181995" y="3207401"/>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365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395536" y="1188080"/>
            <a:ext cx="4752528" cy="4261708"/>
          </a:xfrm>
          <a:prstGeom prst="roundRect">
            <a:avLst/>
          </a:prstGeom>
          <a:ln>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dirty="0"/>
          </a:p>
        </p:txBody>
      </p:sp>
      <p:sp>
        <p:nvSpPr>
          <p:cNvPr id="2" name="Title 1"/>
          <p:cNvSpPr>
            <a:spLocks noGrp="1"/>
          </p:cNvSpPr>
          <p:nvPr>
            <p:ph type="ctrTitle"/>
          </p:nvPr>
        </p:nvSpPr>
        <p:spPr/>
        <p:txBody>
          <a:bodyPr/>
          <a:lstStyle/>
          <a:p>
            <a:r>
              <a:rPr lang="sv-SE" dirty="0" smtClean="0"/>
              <a:t>HTML5</a:t>
            </a:r>
            <a:endParaRPr lang="sv-SE" dirty="0"/>
          </a:p>
        </p:txBody>
      </p:sp>
      <p:sp>
        <p:nvSpPr>
          <p:cNvPr id="5" name="TextBox 4"/>
          <p:cNvSpPr txBox="1"/>
          <p:nvPr/>
        </p:nvSpPr>
        <p:spPr>
          <a:xfrm>
            <a:off x="5436096" y="1239077"/>
            <a:ext cx="2782146" cy="562630"/>
          </a:xfrm>
          <a:prstGeom prst="ellipse">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sv-SE" sz="2000" dirty="0" smtClean="0"/>
              <a:t>SVG</a:t>
            </a:r>
            <a:endParaRPr lang="sv-SE" sz="2000" dirty="0"/>
          </a:p>
        </p:txBody>
      </p:sp>
      <p:sp>
        <p:nvSpPr>
          <p:cNvPr id="7" name="TextBox 6"/>
          <p:cNvSpPr txBox="1"/>
          <p:nvPr/>
        </p:nvSpPr>
        <p:spPr>
          <a:xfrm>
            <a:off x="6300192" y="4108602"/>
            <a:ext cx="2300003" cy="562630"/>
          </a:xfrm>
          <a:prstGeom prst="ellips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2000" dirty="0" err="1"/>
              <a:t>G</a:t>
            </a:r>
            <a:r>
              <a:rPr lang="sv-SE" sz="2000" dirty="0" err="1" smtClean="0"/>
              <a:t>eolocation</a:t>
            </a:r>
            <a:endParaRPr lang="sv-SE" sz="2000" dirty="0"/>
          </a:p>
        </p:txBody>
      </p:sp>
      <p:sp>
        <p:nvSpPr>
          <p:cNvPr id="8" name="TextBox 7"/>
          <p:cNvSpPr txBox="1"/>
          <p:nvPr/>
        </p:nvSpPr>
        <p:spPr>
          <a:xfrm>
            <a:off x="5940152" y="3433564"/>
            <a:ext cx="2782146" cy="562630"/>
          </a:xfrm>
          <a:prstGeom prst="ellipse">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sv-SE" sz="2000" dirty="0" smtClean="0"/>
              <a:t>Web </a:t>
            </a:r>
            <a:r>
              <a:rPr lang="sv-SE" sz="2000" dirty="0" err="1" smtClean="0"/>
              <a:t>Storage</a:t>
            </a:r>
            <a:endParaRPr lang="sv-SE" sz="2000" dirty="0"/>
          </a:p>
        </p:txBody>
      </p:sp>
      <p:sp>
        <p:nvSpPr>
          <p:cNvPr id="9" name="TextBox 8"/>
          <p:cNvSpPr txBox="1"/>
          <p:nvPr/>
        </p:nvSpPr>
        <p:spPr>
          <a:xfrm>
            <a:off x="6012160" y="2061686"/>
            <a:ext cx="2302330" cy="562630"/>
          </a:xfrm>
          <a:prstGeom prst="ellipse">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sv-SE" sz="2000" dirty="0" smtClean="0"/>
              <a:t>Web </a:t>
            </a:r>
            <a:r>
              <a:rPr lang="sv-SE" sz="2000" dirty="0" err="1" smtClean="0"/>
              <a:t>Workers</a:t>
            </a:r>
            <a:endParaRPr lang="sv-SE" sz="2000" dirty="0"/>
          </a:p>
        </p:txBody>
      </p:sp>
      <p:sp>
        <p:nvSpPr>
          <p:cNvPr id="10" name="TextBox 9"/>
          <p:cNvSpPr txBox="1"/>
          <p:nvPr/>
        </p:nvSpPr>
        <p:spPr>
          <a:xfrm>
            <a:off x="683568" y="3324408"/>
            <a:ext cx="1800200" cy="562630"/>
          </a:xfrm>
          <a:prstGeom prst="ellipse">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sv-SE" sz="2000" dirty="0" smtClean="0"/>
              <a:t>Struktur</a:t>
            </a:r>
            <a:endParaRPr lang="sv-SE" sz="2000" dirty="0"/>
          </a:p>
        </p:txBody>
      </p:sp>
      <p:pic>
        <p:nvPicPr>
          <p:cNvPr id="12" name="Picture 2" descr="http://www.w3.org/html/logo/downloads/HTML5_Logo_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628" y="1478105"/>
            <a:ext cx="1469442" cy="1469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635896" y="1801707"/>
            <a:ext cx="1224136" cy="562630"/>
          </a:xfrm>
          <a:prstGeom prst="ellipse">
            <a:avLst/>
          </a:prstGeom>
          <a:gradFill>
            <a:gsLst>
              <a:gs pos="0">
                <a:schemeClr val="accent1">
                  <a:shade val="51000"/>
                  <a:satMod val="130000"/>
                  <a:alpha val="48000"/>
                </a:schemeClr>
              </a:gs>
              <a:gs pos="80000">
                <a:schemeClr val="accent1">
                  <a:shade val="93000"/>
                  <a:satMod val="130000"/>
                  <a:alpha val="47000"/>
                </a:schemeClr>
              </a:gs>
              <a:gs pos="100000">
                <a:schemeClr val="accent1">
                  <a:shade val="94000"/>
                  <a:satMod val="135000"/>
                  <a:alpha val="57000"/>
                </a:schemeClr>
              </a:gs>
            </a:gsLst>
          </a:gra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2000" dirty="0" smtClean="0"/>
              <a:t>audio</a:t>
            </a:r>
            <a:endParaRPr lang="sv-SE" sz="2000" dirty="0"/>
          </a:p>
        </p:txBody>
      </p:sp>
      <p:sp>
        <p:nvSpPr>
          <p:cNvPr id="6" name="TextBox 5"/>
          <p:cNvSpPr txBox="1"/>
          <p:nvPr/>
        </p:nvSpPr>
        <p:spPr>
          <a:xfrm>
            <a:off x="2860026" y="1368881"/>
            <a:ext cx="1927998" cy="562630"/>
          </a:xfrm>
          <a:prstGeom prst="ellipse">
            <a:avLst/>
          </a:prstGeom>
          <a:gradFill>
            <a:gsLst>
              <a:gs pos="0">
                <a:schemeClr val="accent1">
                  <a:shade val="51000"/>
                  <a:satMod val="130000"/>
                  <a:alpha val="48000"/>
                </a:schemeClr>
              </a:gs>
              <a:gs pos="80000">
                <a:schemeClr val="accent1">
                  <a:shade val="93000"/>
                  <a:satMod val="130000"/>
                  <a:alpha val="47000"/>
                </a:schemeClr>
              </a:gs>
              <a:gs pos="100000">
                <a:schemeClr val="accent1">
                  <a:shade val="94000"/>
                  <a:satMod val="135000"/>
                  <a:alpha val="57000"/>
                </a:schemeClr>
              </a:gs>
            </a:gsLst>
          </a:gra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2000" dirty="0" smtClean="0"/>
              <a:t>video</a:t>
            </a:r>
            <a:endParaRPr lang="sv-SE" sz="2000" dirty="0"/>
          </a:p>
        </p:txBody>
      </p:sp>
      <p:sp>
        <p:nvSpPr>
          <p:cNvPr id="14" name="TextBox 13"/>
          <p:cNvSpPr txBox="1"/>
          <p:nvPr/>
        </p:nvSpPr>
        <p:spPr>
          <a:xfrm>
            <a:off x="2560029" y="3605723"/>
            <a:ext cx="2300003" cy="1428214"/>
          </a:xfrm>
          <a:prstGeom prst="ellipse">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sv-SE" sz="2000" dirty="0" smtClean="0"/>
              <a:t>Nya och omarbetade taggar</a:t>
            </a:r>
            <a:endParaRPr lang="sv-SE" sz="2000" dirty="0"/>
          </a:p>
        </p:txBody>
      </p:sp>
      <p:sp>
        <p:nvSpPr>
          <p:cNvPr id="15" name="TextBox 14"/>
          <p:cNvSpPr txBox="1"/>
          <p:nvPr/>
        </p:nvSpPr>
        <p:spPr>
          <a:xfrm>
            <a:off x="3180927" y="2967267"/>
            <a:ext cx="1823121" cy="562630"/>
          </a:xfrm>
          <a:prstGeom prst="ellipse">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sv-SE" sz="2000" dirty="0" smtClean="0"/>
              <a:t>canvas</a:t>
            </a:r>
            <a:endParaRPr lang="sv-SE" sz="2000" dirty="0"/>
          </a:p>
        </p:txBody>
      </p:sp>
      <p:sp>
        <p:nvSpPr>
          <p:cNvPr id="16" name="TextBox 15"/>
          <p:cNvSpPr txBox="1"/>
          <p:nvPr/>
        </p:nvSpPr>
        <p:spPr>
          <a:xfrm>
            <a:off x="5302590" y="4823632"/>
            <a:ext cx="2300003" cy="562630"/>
          </a:xfrm>
          <a:prstGeom prst="ellipse">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sv-SE" sz="2000" dirty="0" smtClean="0"/>
              <a:t>CSS3</a:t>
            </a:r>
            <a:endParaRPr lang="sv-SE" sz="2000" dirty="0"/>
          </a:p>
        </p:txBody>
      </p:sp>
      <p:sp>
        <p:nvSpPr>
          <p:cNvPr id="17" name="TextBox 16"/>
          <p:cNvSpPr txBox="1"/>
          <p:nvPr/>
        </p:nvSpPr>
        <p:spPr>
          <a:xfrm>
            <a:off x="5221998" y="2778120"/>
            <a:ext cx="2302330" cy="562630"/>
          </a:xfrm>
          <a:prstGeom prst="ellipse">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sv-SE" sz="2000" dirty="0" smtClean="0"/>
              <a:t>Web </a:t>
            </a:r>
            <a:r>
              <a:rPr lang="sv-SE" sz="2000" dirty="0" err="1" smtClean="0"/>
              <a:t>Sockets</a:t>
            </a:r>
            <a:endParaRPr lang="sv-SE" sz="2000" dirty="0"/>
          </a:p>
        </p:txBody>
      </p:sp>
      <p:sp>
        <p:nvSpPr>
          <p:cNvPr id="18" name="TextBox 17"/>
          <p:cNvSpPr txBox="1"/>
          <p:nvPr/>
        </p:nvSpPr>
        <p:spPr>
          <a:xfrm>
            <a:off x="469470" y="4382358"/>
            <a:ext cx="2302330" cy="995422"/>
          </a:xfrm>
          <a:prstGeom prst="ellipse">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sv-SE" sz="2000" dirty="0" err="1" smtClean="0"/>
              <a:t>Offline</a:t>
            </a:r>
            <a:r>
              <a:rPr lang="sv-SE" sz="2000" dirty="0" smtClean="0"/>
              <a:t> Web </a:t>
            </a:r>
            <a:r>
              <a:rPr lang="sv-SE" sz="2000" dirty="0" err="1" smtClean="0"/>
              <a:t>applications</a:t>
            </a:r>
            <a:endParaRPr lang="sv-SE" sz="2000" dirty="0"/>
          </a:p>
        </p:txBody>
      </p:sp>
      <p:sp>
        <p:nvSpPr>
          <p:cNvPr id="19" name="TextBox 18"/>
          <p:cNvSpPr txBox="1"/>
          <p:nvPr/>
        </p:nvSpPr>
        <p:spPr>
          <a:xfrm>
            <a:off x="1947961" y="2429256"/>
            <a:ext cx="2300003" cy="432792"/>
          </a:xfrm>
          <a:prstGeom prst="ellips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1400" dirty="0" smtClean="0"/>
              <a:t>Drag and </a:t>
            </a:r>
            <a:r>
              <a:rPr lang="sv-SE" sz="1400" dirty="0" err="1" smtClean="0"/>
              <a:t>drop</a:t>
            </a:r>
            <a:r>
              <a:rPr lang="sv-SE" sz="1400" dirty="0" smtClean="0"/>
              <a:t> API</a:t>
            </a:r>
            <a:endParaRPr lang="sv-SE" sz="1400" dirty="0"/>
          </a:p>
        </p:txBody>
      </p:sp>
      <p:sp>
        <p:nvSpPr>
          <p:cNvPr id="20" name="TextBox 19"/>
          <p:cNvSpPr txBox="1"/>
          <p:nvPr/>
        </p:nvSpPr>
        <p:spPr>
          <a:xfrm>
            <a:off x="2589773" y="4908282"/>
            <a:ext cx="1639720" cy="476071"/>
          </a:xfrm>
          <a:prstGeom prst="ellipse">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sv-SE" sz="1600" dirty="0" err="1" smtClean="0"/>
              <a:t>Webforms</a:t>
            </a:r>
            <a:endParaRPr lang="sv-SE" sz="1600" dirty="0"/>
          </a:p>
        </p:txBody>
      </p:sp>
    </p:spTree>
    <p:extLst>
      <p:ext uri="{BB962C8B-B14F-4D97-AF65-F5344CB8AC3E}">
        <p14:creationId xmlns:p14="http://schemas.microsoft.com/office/powerpoint/2010/main" val="15270107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Geolocation</a:t>
            </a:r>
            <a:endParaRPr lang="sv-SE" dirty="0"/>
          </a:p>
        </p:txBody>
      </p:sp>
      <p:pic>
        <p:nvPicPr>
          <p:cNvPr id="4" name="Picture 2"/>
          <p:cNvPicPr>
            <a:picLocks noChangeAspect="1" noChangeArrowheads="1"/>
          </p:cNvPicPr>
          <p:nvPr/>
        </p:nvPicPr>
        <p:blipFill>
          <a:blip r:embed="rId2" cstate="print"/>
          <a:srcRect/>
          <a:stretch>
            <a:fillRect/>
          </a:stretch>
        </p:blipFill>
        <p:spPr bwMode="auto">
          <a:xfrm>
            <a:off x="535632" y="1148072"/>
            <a:ext cx="7924800" cy="413284"/>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2069157" y="1921396"/>
            <a:ext cx="4857750" cy="3095625"/>
          </a:xfrm>
          <a:prstGeom prst="rect">
            <a:avLst/>
          </a:prstGeom>
          <a:noFill/>
          <a:ln w="9525">
            <a:noFill/>
            <a:miter lim="800000"/>
            <a:headEnd/>
            <a:tailEnd/>
          </a:ln>
        </p:spPr>
      </p:pic>
    </p:spTree>
    <p:extLst>
      <p:ext uri="{BB962C8B-B14F-4D97-AF65-F5344CB8AC3E}">
        <p14:creationId xmlns:p14="http://schemas.microsoft.com/office/powerpoint/2010/main" val="2750158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 </a:t>
            </a:r>
            <a:r>
              <a:rPr lang="sv-SE" dirty="0" err="1" smtClean="0"/>
              <a:t>Storage</a:t>
            </a:r>
            <a:endParaRPr lang="sv-SE" dirty="0"/>
          </a:p>
        </p:txBody>
      </p:sp>
      <p:pic>
        <p:nvPicPr>
          <p:cNvPr id="200706" name="Picture 2" descr="S:\dfm\info\icons\v-collections\v_collections_png\business_finance_data\256x256\shadow\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148934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0708" name="Picture 4" descr="S:\dfm\info\icons\v-collections\v_collections_png\business_finance_data\256x256\shadow\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425452"/>
            <a:ext cx="1728192" cy="1728192"/>
          </a:xfrm>
          <a:prstGeom prst="rect">
            <a:avLst/>
          </a:prstGeom>
          <a:noFill/>
          <a:extLst>
            <a:ext uri="{909E8E84-426E-40dd-AFC4-6F175D3DCCD1}">
              <a14:hiddenFill xmlns:a14="http://schemas.microsoft.com/office/drawing/2010/main">
                <a:solidFill>
                  <a:srgbClr val="FFFFFF"/>
                </a:solidFill>
              </a14:hiddenFill>
            </a:ext>
          </a:extLst>
        </p:spPr>
      </p:pic>
      <p:pic>
        <p:nvPicPr>
          <p:cNvPr id="200710" name="Picture 6" descr="S:\dfm\info\icons\v-collections\v_collections_png\computer_network_security\64x64\shadow\cook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4153644"/>
            <a:ext cx="609600" cy="609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7668344" y="4225652"/>
            <a:ext cx="936104"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884368" y="4153644"/>
            <a:ext cx="43033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70707" y="1777380"/>
            <a:ext cx="2842445" cy="523220"/>
          </a:xfrm>
          <a:prstGeom prst="rect">
            <a:avLst/>
          </a:prstGeom>
          <a:noFill/>
        </p:spPr>
        <p:txBody>
          <a:bodyPr wrap="none" rtlCol="0">
            <a:spAutoFit/>
          </a:bodyPr>
          <a:lstStyle/>
          <a:p>
            <a:r>
              <a:rPr lang="sv-SE" sz="2800" b="1" dirty="0" smtClean="0">
                <a:latin typeface="Minya Nouvelle" pitchFamily="2" charset="0"/>
              </a:rPr>
              <a:t>Session </a:t>
            </a:r>
            <a:r>
              <a:rPr lang="sv-SE" sz="2800" b="1" dirty="0" err="1" smtClean="0">
                <a:latin typeface="Minya Nouvelle" pitchFamily="2" charset="0"/>
              </a:rPr>
              <a:t>storage</a:t>
            </a:r>
            <a:endParaRPr lang="sv-SE" sz="2800" b="1" dirty="0" smtClean="0">
              <a:latin typeface="Minya Nouvelle" pitchFamily="2" charset="0"/>
            </a:endParaRPr>
          </a:p>
        </p:txBody>
      </p:sp>
      <p:sp>
        <p:nvSpPr>
          <p:cNvPr id="13" name="TextBox 12"/>
          <p:cNvSpPr txBox="1"/>
          <p:nvPr/>
        </p:nvSpPr>
        <p:spPr>
          <a:xfrm>
            <a:off x="1870707" y="3116496"/>
            <a:ext cx="2501006" cy="523220"/>
          </a:xfrm>
          <a:prstGeom prst="rect">
            <a:avLst/>
          </a:prstGeom>
          <a:noFill/>
        </p:spPr>
        <p:txBody>
          <a:bodyPr wrap="none" rtlCol="0">
            <a:spAutoFit/>
          </a:bodyPr>
          <a:lstStyle/>
          <a:p>
            <a:r>
              <a:rPr lang="sv-SE" sz="2800" b="1" dirty="0" err="1" smtClean="0">
                <a:latin typeface="Minya Nouvelle" pitchFamily="2" charset="0"/>
              </a:rPr>
              <a:t>Local</a:t>
            </a:r>
            <a:r>
              <a:rPr lang="sv-SE" sz="2800" b="1" dirty="0" smtClean="0">
                <a:latin typeface="Minya Nouvelle" pitchFamily="2" charset="0"/>
              </a:rPr>
              <a:t> </a:t>
            </a:r>
            <a:r>
              <a:rPr lang="sv-SE" sz="2800" b="1" dirty="0" err="1" smtClean="0">
                <a:latin typeface="Minya Nouvelle" pitchFamily="2" charset="0"/>
              </a:rPr>
              <a:t>storage</a:t>
            </a:r>
            <a:endParaRPr lang="sv-SE" sz="2800" b="1" dirty="0" smtClean="0">
              <a:latin typeface="Minya Nouvelle" pitchFamily="2" charset="0"/>
            </a:endParaRPr>
          </a:p>
        </p:txBody>
      </p:sp>
    </p:spTree>
    <p:extLst>
      <p:ext uri="{BB962C8B-B14F-4D97-AF65-F5344CB8AC3E}">
        <p14:creationId xmlns:p14="http://schemas.microsoft.com/office/powerpoint/2010/main" val="3513719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 </a:t>
            </a:r>
            <a:r>
              <a:rPr lang="sv-SE" dirty="0" err="1" smtClean="0"/>
              <a:t>Sockets</a:t>
            </a:r>
            <a:endParaRPr lang="sv-SE" dirty="0"/>
          </a:p>
        </p:txBody>
      </p:sp>
      <p:pic>
        <p:nvPicPr>
          <p:cNvPr id="208898" name="Picture 2" descr="S:\dfm\info\icons\v-collections\v_collections_png\computer_network_security\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8900" name="Picture 4" descr="S:\dfm\info\icons\v-collections\v_collections_png\computer_network_security\256x256\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3370261" y="2497460"/>
            <a:ext cx="2520280" cy="864096"/>
          </a:xfrm>
          <a:prstGeom prst="leftRightArrow">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Tree>
    <p:extLst>
      <p:ext uri="{BB962C8B-B14F-4D97-AF65-F5344CB8AC3E}">
        <p14:creationId xmlns:p14="http://schemas.microsoft.com/office/powerpoint/2010/main" val="278520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 </a:t>
            </a:r>
            <a:r>
              <a:rPr lang="sv-SE" dirty="0" err="1" smtClean="0"/>
              <a:t>workers</a:t>
            </a:r>
            <a:endParaRPr lang="sv-SE" dirty="0"/>
          </a:p>
        </p:txBody>
      </p:sp>
      <p:pic>
        <p:nvPicPr>
          <p:cNvPr id="201732"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130" y="382220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202" y="2209428"/>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863" y="3144104"/>
            <a:ext cx="882277" cy="8822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954" y="4189421"/>
            <a:ext cx="1337126" cy="13371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94" y="2594650"/>
            <a:ext cx="990592" cy="990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dfm\info\icons\v-collections\v_collections_png\objects_people_industries\128x128\shadow\worke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124" y="1551015"/>
            <a:ext cx="433270" cy="4332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775" y="4189421"/>
            <a:ext cx="1152128" cy="11521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086" y="1601739"/>
            <a:ext cx="783328" cy="7833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746" y="1254225"/>
            <a:ext cx="633320" cy="633321"/>
          </a:xfrm>
          <a:prstGeom prst="rect">
            <a:avLst/>
          </a:prstGeom>
          <a:noFill/>
          <a:extLst>
            <a:ext uri="{909E8E84-426E-40dd-AFC4-6F175D3DCCD1}">
              <a14:hiddenFill xmlns:a14="http://schemas.microsoft.com/office/drawing/2010/main">
                <a:solidFill>
                  <a:srgbClr val="FFFFFF"/>
                </a:solidFill>
              </a14:hiddenFill>
            </a:ext>
          </a:extLst>
        </p:spPr>
      </p:pic>
      <p:pic>
        <p:nvPicPr>
          <p:cNvPr id="201730" name="Picture 2" descr="S:\dfm\info\icons\v-collections\v_collections_png\objects_people_industries\256x256\shadow\work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612" y="142960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5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semantisk webb</a:t>
            </a:r>
            <a:endParaRPr lang="sv-SE" dirty="0"/>
          </a:p>
        </p:txBody>
      </p:sp>
      <p:sp>
        <p:nvSpPr>
          <p:cNvPr id="3" name="Subtitle 2"/>
          <p:cNvSpPr>
            <a:spLocks noGrp="1"/>
          </p:cNvSpPr>
          <p:nvPr>
            <p:ph type="subTitle" idx="1"/>
          </p:nvPr>
        </p:nvSpPr>
        <p:spPr>
          <a:xfrm>
            <a:off x="714348" y="1309677"/>
            <a:ext cx="5521452" cy="1460500"/>
          </a:xfrm>
        </p:spPr>
        <p:txBody>
          <a:bodyPr/>
          <a:lstStyle/>
          <a:p>
            <a:r>
              <a:rPr lang="sv-SE" dirty="0" smtClean="0"/>
              <a:t>En webb inte bara för människor utan också maskiner.</a:t>
            </a:r>
            <a:endParaRPr lang="sv-SE" dirty="0"/>
          </a:p>
        </p:txBody>
      </p:sp>
      <p:pic>
        <p:nvPicPr>
          <p:cNvPr id="4" name="Picture 2" descr="S:\dfm\info\icons\v-collections\v_collections_png\objects_people_industries\256x256\shadow\rob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800" y="1561356"/>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95736" y="2641476"/>
            <a:ext cx="2561920" cy="1569660"/>
          </a:xfrm>
          <a:prstGeom prst="rect">
            <a:avLst/>
          </a:prstGeom>
          <a:noFill/>
        </p:spPr>
        <p:txBody>
          <a:bodyPr wrap="none" rtlCol="0">
            <a:spAutoFit/>
          </a:bodyPr>
          <a:lstStyle/>
          <a:p>
            <a:r>
              <a:rPr lang="en-US" sz="3200" dirty="0" err="1" smtClean="0">
                <a:latin typeface="Minya Nouvelle" pitchFamily="2" charset="0"/>
              </a:rPr>
              <a:t>RDFa</a:t>
            </a:r>
            <a:endParaRPr lang="en-US" sz="3200" dirty="0" smtClean="0">
              <a:latin typeface="Minya Nouvelle" pitchFamily="2" charset="0"/>
            </a:endParaRPr>
          </a:p>
          <a:p>
            <a:r>
              <a:rPr lang="en-US" sz="3200" dirty="0" err="1" smtClean="0">
                <a:latin typeface="Minya Nouvelle" pitchFamily="2" charset="0"/>
              </a:rPr>
              <a:t>Microdata</a:t>
            </a:r>
            <a:endParaRPr lang="en-US" sz="3200" dirty="0" smtClean="0">
              <a:latin typeface="Minya Nouvelle" pitchFamily="2" charset="0"/>
            </a:endParaRPr>
          </a:p>
          <a:p>
            <a:r>
              <a:rPr lang="en-US" sz="3200" dirty="0" err="1" smtClean="0">
                <a:latin typeface="Minya Nouvelle" pitchFamily="2" charset="0"/>
              </a:rPr>
              <a:t>Microformat</a:t>
            </a:r>
            <a:endParaRPr lang="sv-SE" sz="3200" dirty="0" smtClean="0">
              <a:latin typeface="Minya Nouvelle" pitchFamily="2" charset="0"/>
            </a:endParaRPr>
          </a:p>
        </p:txBody>
      </p:sp>
      <p:sp>
        <p:nvSpPr>
          <p:cNvPr id="6" name="TextBox 5"/>
          <p:cNvSpPr txBox="1"/>
          <p:nvPr/>
        </p:nvSpPr>
        <p:spPr>
          <a:xfrm>
            <a:off x="6876256" y="4153644"/>
            <a:ext cx="1017971" cy="369332"/>
          </a:xfrm>
          <a:prstGeom prst="rect">
            <a:avLst/>
          </a:prstGeom>
          <a:noFill/>
        </p:spPr>
        <p:txBody>
          <a:bodyPr wrap="none" rtlCol="0">
            <a:spAutoFit/>
          </a:bodyPr>
          <a:lstStyle/>
          <a:p>
            <a:r>
              <a:rPr lang="en-US" dirty="0" smtClean="0">
                <a:latin typeface="Minya Nouvelle" pitchFamily="2" charset="0"/>
              </a:rPr>
              <a:t>Web 3.0</a:t>
            </a:r>
            <a:r>
              <a:rPr lang="sv-SE" dirty="0" smtClean="0">
                <a:latin typeface="Minya Nouvelle" pitchFamily="2" charset="0"/>
              </a:rPr>
              <a:t>?</a:t>
            </a:r>
          </a:p>
        </p:txBody>
      </p:sp>
    </p:spTree>
    <p:extLst>
      <p:ext uri="{BB962C8B-B14F-4D97-AF65-F5344CB8AC3E}">
        <p14:creationId xmlns:p14="http://schemas.microsoft.com/office/powerpoint/2010/main" val="279088434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Microdata</a:t>
            </a:r>
            <a:endParaRPr lang="sv-SE" dirty="0"/>
          </a:p>
        </p:txBody>
      </p:sp>
      <p:sp>
        <p:nvSpPr>
          <p:cNvPr id="3" name="Subtitle 2"/>
          <p:cNvSpPr>
            <a:spLocks noGrp="1"/>
          </p:cNvSpPr>
          <p:nvPr>
            <p:ph type="subTitle" idx="1"/>
          </p:nvPr>
        </p:nvSpPr>
        <p:spPr/>
        <p:txBody>
          <a:bodyPr/>
          <a:lstStyle/>
          <a:p>
            <a:r>
              <a:rPr lang="sv-SE" dirty="0" smtClean="0"/>
              <a:t>Utökning av HTML5 specifikationen.</a:t>
            </a:r>
          </a:p>
          <a:p>
            <a:r>
              <a:rPr lang="sv-SE" dirty="0" smtClean="0"/>
              <a:t>Använder "</a:t>
            </a:r>
            <a:r>
              <a:rPr lang="sv-SE" dirty="0" err="1" smtClean="0"/>
              <a:t>itemscope</a:t>
            </a:r>
            <a:r>
              <a:rPr lang="sv-SE" dirty="0" smtClean="0"/>
              <a:t>", "</a:t>
            </a:r>
            <a:r>
              <a:rPr lang="sv-SE" dirty="0" err="1" smtClean="0"/>
              <a:t>itemtype</a:t>
            </a:r>
            <a:r>
              <a:rPr lang="sv-SE" dirty="0" smtClean="0"/>
              <a:t>" och "</a:t>
            </a:r>
            <a:r>
              <a:rPr lang="sv-SE" dirty="0" err="1" smtClean="0"/>
              <a:t>itemprop</a:t>
            </a:r>
            <a:r>
              <a:rPr lang="sv-SE" dirty="0" smtClean="0"/>
              <a:t>" </a:t>
            </a:r>
            <a:endParaRPr lang="sv-SE" dirty="0"/>
          </a:p>
        </p:txBody>
      </p:sp>
      <p:pic>
        <p:nvPicPr>
          <p:cNvPr id="211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58300"/>
            <a:ext cx="8532440" cy="188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4958" y="4936440"/>
            <a:ext cx="3348930" cy="369332"/>
          </a:xfrm>
          <a:prstGeom prst="rect">
            <a:avLst/>
          </a:prstGeom>
          <a:noFill/>
        </p:spPr>
        <p:txBody>
          <a:bodyPr wrap="none" rtlCol="0">
            <a:spAutoFit/>
          </a:bodyPr>
          <a:lstStyle/>
          <a:p>
            <a:r>
              <a:rPr lang="sv-SE" dirty="0">
                <a:latin typeface="Minya Nouvelle" pitchFamily="2" charset="0"/>
              </a:rPr>
              <a:t>http://dev.w3.org/html5/md/</a:t>
            </a:r>
            <a:endParaRPr lang="sv-SE" dirty="0" smtClean="0">
              <a:latin typeface="Minya Nouvelle" pitchFamily="2" charset="0"/>
            </a:endParaRPr>
          </a:p>
        </p:txBody>
      </p:sp>
    </p:spTree>
    <p:extLst>
      <p:ext uri="{BB962C8B-B14F-4D97-AF65-F5344CB8AC3E}">
        <p14:creationId xmlns:p14="http://schemas.microsoft.com/office/powerpoint/2010/main" val="4096033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Microformats</a:t>
            </a:r>
            <a:endParaRPr lang="sv-SE" dirty="0"/>
          </a:p>
        </p:txBody>
      </p:sp>
      <p:sp>
        <p:nvSpPr>
          <p:cNvPr id="3" name="Subtitle 2"/>
          <p:cNvSpPr>
            <a:spLocks noGrp="1"/>
          </p:cNvSpPr>
          <p:nvPr>
            <p:ph type="subTitle" idx="1"/>
          </p:nvPr>
        </p:nvSpPr>
        <p:spPr/>
        <p:txBody>
          <a:bodyPr/>
          <a:lstStyle/>
          <a:p>
            <a:r>
              <a:rPr lang="sv-SE" dirty="0" smtClean="0"/>
              <a:t>Äldre och välspridd teknik. </a:t>
            </a:r>
          </a:p>
          <a:p>
            <a:r>
              <a:rPr lang="sv-SE" dirty="0" smtClean="0"/>
              <a:t>Baserar sig på HTML utan tillägg.</a:t>
            </a:r>
            <a:endParaRPr lang="sv-SE" dirty="0"/>
          </a:p>
        </p:txBody>
      </p:sp>
      <p:sp>
        <p:nvSpPr>
          <p:cNvPr id="6" name="TextBox 5"/>
          <p:cNvSpPr txBox="1"/>
          <p:nvPr/>
        </p:nvSpPr>
        <p:spPr>
          <a:xfrm>
            <a:off x="251520" y="2488168"/>
            <a:ext cx="808235" cy="369332"/>
          </a:xfrm>
          <a:prstGeom prst="rect">
            <a:avLst/>
          </a:prstGeom>
          <a:noFill/>
        </p:spPr>
        <p:txBody>
          <a:bodyPr wrap="none" rtlCol="0">
            <a:spAutoFit/>
          </a:bodyPr>
          <a:lstStyle/>
          <a:p>
            <a:r>
              <a:rPr lang="sv-SE" dirty="0" err="1" smtClean="0">
                <a:latin typeface="Minya Nouvelle" pitchFamily="2" charset="0"/>
              </a:rPr>
              <a:t>hCard</a:t>
            </a:r>
            <a:endParaRPr lang="sv-SE" dirty="0" smtClean="0">
              <a:latin typeface="Minya Nouvelle" pitchFamily="2" charset="0"/>
            </a:endParaRPr>
          </a:p>
        </p:txBody>
      </p:sp>
      <p:sp>
        <p:nvSpPr>
          <p:cNvPr id="7" name="TextBox 6"/>
          <p:cNvSpPr txBox="1"/>
          <p:nvPr/>
        </p:nvSpPr>
        <p:spPr>
          <a:xfrm>
            <a:off x="899592" y="5017740"/>
            <a:ext cx="2912977" cy="369332"/>
          </a:xfrm>
          <a:prstGeom prst="rect">
            <a:avLst/>
          </a:prstGeom>
          <a:noFill/>
        </p:spPr>
        <p:txBody>
          <a:bodyPr wrap="none" rtlCol="0">
            <a:spAutoFit/>
          </a:bodyPr>
          <a:lstStyle/>
          <a:p>
            <a:r>
              <a:rPr lang="sv-SE" dirty="0">
                <a:latin typeface="Minya Nouvelle" pitchFamily="2" charset="0"/>
              </a:rPr>
              <a:t>http://microformats.org/</a:t>
            </a:r>
            <a:endParaRPr lang="sv-SE" dirty="0" smtClean="0">
              <a:latin typeface="Minya Nouvelle" pitchFamily="2" charset="0"/>
            </a:endParaRPr>
          </a:p>
        </p:txBody>
      </p:sp>
      <p:pic>
        <p:nvPicPr>
          <p:cNvPr id="210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787712"/>
            <a:ext cx="8460432" cy="2014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4156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tstjo\AppData\Local\Temp\SNAGHTML7035ab78.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1201316"/>
            <a:ext cx="4141292" cy="35620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83768" y="4801715"/>
            <a:ext cx="3219086" cy="369332"/>
          </a:xfrm>
          <a:prstGeom prst="rect">
            <a:avLst/>
          </a:prstGeom>
          <a:noFill/>
        </p:spPr>
        <p:txBody>
          <a:bodyPr wrap="none" rtlCol="0">
            <a:spAutoFit/>
          </a:bodyPr>
          <a:lstStyle/>
          <a:p>
            <a:r>
              <a:rPr lang="sv-SE" dirty="0" smtClean="0">
                <a:latin typeface="Minya Nouvelle" pitchFamily="2" charset="0"/>
              </a:rPr>
              <a:t>http://html5boilerplate.com</a:t>
            </a:r>
          </a:p>
        </p:txBody>
      </p:sp>
      <p:pic>
        <p:nvPicPr>
          <p:cNvPr id="2099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00318">
            <a:off x="1839538" y="1100201"/>
            <a:ext cx="4814915" cy="5958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177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sp>
        <p:nvSpPr>
          <p:cNvPr id="3" name="Subtitle 2"/>
          <p:cNvSpPr>
            <a:spLocks noGrp="1"/>
          </p:cNvSpPr>
          <p:nvPr>
            <p:ph type="subTitle" idx="1"/>
          </p:nvPr>
        </p:nvSpPr>
        <p:spPr>
          <a:xfrm>
            <a:off x="714348" y="1309676"/>
            <a:ext cx="7602068" cy="3636055"/>
          </a:xfrm>
        </p:spPr>
        <p:txBody>
          <a:bodyPr/>
          <a:lstStyle/>
          <a:p>
            <a:r>
              <a:rPr lang="sv-SE" dirty="0" err="1" smtClean="0"/>
              <a:t>address</a:t>
            </a:r>
            <a:r>
              <a:rPr lang="sv-SE" dirty="0" smtClean="0"/>
              <a:t>? Inte ny men förändrad</a:t>
            </a:r>
          </a:p>
          <a:p>
            <a:r>
              <a:rPr lang="sv-SE" dirty="0" smtClean="0"/>
              <a:t>small? Inte ny men förändrad -&gt; det finstilta</a:t>
            </a:r>
          </a:p>
          <a:p>
            <a:r>
              <a:rPr lang="sv-SE" dirty="0" smtClean="0"/>
              <a:t>mark? Ny. Sökning, markeringar i citat etc.</a:t>
            </a:r>
          </a:p>
          <a:p>
            <a:r>
              <a:rPr lang="sv-SE" dirty="0" smtClean="0"/>
              <a:t>attributet </a:t>
            </a:r>
            <a:r>
              <a:rPr lang="sv-SE" dirty="0" err="1" smtClean="0"/>
              <a:t>rel</a:t>
            </a:r>
            <a:r>
              <a:rPr lang="sv-SE" dirty="0" smtClean="0"/>
              <a:t> på a och </a:t>
            </a:r>
            <a:r>
              <a:rPr lang="sv-SE" dirty="0" err="1" smtClean="0"/>
              <a:t>link</a:t>
            </a:r>
            <a:endParaRPr lang="sv-SE" dirty="0" smtClean="0"/>
          </a:p>
          <a:p>
            <a:endParaRPr lang="sv-SE" dirty="0"/>
          </a:p>
        </p:txBody>
      </p:sp>
    </p:spTree>
    <p:extLst>
      <p:ext uri="{BB962C8B-B14F-4D97-AF65-F5344CB8AC3E}">
        <p14:creationId xmlns:p14="http://schemas.microsoft.com/office/powerpoint/2010/main" val="2683494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Specifikationen</a:t>
            </a:r>
            <a:endParaRPr lang="sv-SE" dirty="0"/>
          </a:p>
        </p:txBody>
      </p:sp>
      <p:sp>
        <p:nvSpPr>
          <p:cNvPr id="5" name="Rectangle 4"/>
          <p:cNvSpPr/>
          <p:nvPr/>
        </p:nvSpPr>
        <p:spPr>
          <a:xfrm>
            <a:off x="611560" y="2497460"/>
            <a:ext cx="3865161" cy="307777"/>
          </a:xfrm>
          <a:prstGeom prst="rect">
            <a:avLst/>
          </a:prstGeom>
        </p:spPr>
        <p:txBody>
          <a:bodyPr wrap="none">
            <a:spAutoFit/>
          </a:bodyPr>
          <a:lstStyle/>
          <a:p>
            <a:r>
              <a:rPr lang="sv-SE" sz="1400" dirty="0"/>
              <a:t>http://www.w3.org/html/</a:t>
            </a:r>
            <a:r>
              <a:rPr lang="sv-SE" sz="1400" dirty="0" err="1"/>
              <a:t>wg</a:t>
            </a:r>
            <a:r>
              <a:rPr lang="sv-SE" sz="1400" dirty="0"/>
              <a:t>/drafts/html/master/</a:t>
            </a:r>
          </a:p>
        </p:txBody>
      </p:sp>
      <p:pic>
        <p:nvPicPr>
          <p:cNvPr id="174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1" y="164579"/>
            <a:ext cx="257175"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083"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666" y="3433564"/>
            <a:ext cx="4393868" cy="18853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652120" y="4191588"/>
            <a:ext cx="2161746" cy="369332"/>
          </a:xfrm>
          <a:prstGeom prst="rect">
            <a:avLst/>
          </a:prstGeom>
          <a:noFill/>
        </p:spPr>
        <p:txBody>
          <a:bodyPr wrap="none" rtlCol="0">
            <a:spAutoFit/>
          </a:bodyPr>
          <a:lstStyle/>
          <a:p>
            <a:r>
              <a:rPr lang="sv-SE" b="1" dirty="0" err="1" smtClean="0">
                <a:latin typeface="Minya Nouvelle" pitchFamily="2" charset="0"/>
              </a:rPr>
              <a:t>WHATWGs</a:t>
            </a:r>
            <a:r>
              <a:rPr lang="sv-SE" b="1" dirty="0" smtClean="0">
                <a:latin typeface="Minya Nouvelle" pitchFamily="2" charset="0"/>
              </a:rPr>
              <a:t> HTML</a:t>
            </a:r>
          </a:p>
        </p:txBody>
      </p:sp>
      <p:sp>
        <p:nvSpPr>
          <p:cNvPr id="8" name="Rectangle 7"/>
          <p:cNvSpPr/>
          <p:nvPr/>
        </p:nvSpPr>
        <p:spPr>
          <a:xfrm>
            <a:off x="640820" y="5263024"/>
            <a:ext cx="5447715" cy="307777"/>
          </a:xfrm>
          <a:prstGeom prst="rect">
            <a:avLst/>
          </a:prstGeom>
        </p:spPr>
        <p:txBody>
          <a:bodyPr wrap="square">
            <a:spAutoFit/>
          </a:bodyPr>
          <a:lstStyle/>
          <a:p>
            <a:r>
              <a:rPr lang="sv-SE" sz="1400" dirty="0" err="1"/>
              <a:t>https</a:t>
            </a:r>
            <a:r>
              <a:rPr lang="sv-SE" sz="1400" dirty="0"/>
              <a:t>://</a:t>
            </a:r>
            <a:r>
              <a:rPr lang="sv-SE" sz="1400" dirty="0" err="1"/>
              <a:t>html.spec.whatwg.org</a:t>
            </a:r>
            <a:r>
              <a:rPr lang="sv-SE" sz="1400" dirty="0"/>
              <a:t>/multipage/</a:t>
            </a:r>
            <a:endParaRPr lang="sv-SE" sz="1400" dirty="0"/>
          </a:p>
        </p:txBody>
      </p:sp>
      <p:pic>
        <p:nvPicPr>
          <p:cNvPr id="174084" name="Picture 4">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840" y="1201316"/>
            <a:ext cx="1926729" cy="13480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236125" y="1690676"/>
            <a:ext cx="1531113" cy="369332"/>
          </a:xfrm>
          <a:prstGeom prst="rect">
            <a:avLst/>
          </a:prstGeom>
          <a:noFill/>
        </p:spPr>
        <p:txBody>
          <a:bodyPr wrap="none" rtlCol="0">
            <a:spAutoFit/>
          </a:bodyPr>
          <a:lstStyle/>
          <a:p>
            <a:r>
              <a:rPr lang="sv-SE" b="1" dirty="0" smtClean="0">
                <a:latin typeface="Minya Nouvelle" pitchFamily="2" charset="0"/>
              </a:rPr>
              <a:t>W3C HTML5</a:t>
            </a:r>
          </a:p>
        </p:txBody>
      </p:sp>
    </p:spTree>
    <p:extLst>
      <p:ext uri="{BB962C8B-B14F-4D97-AF65-F5344CB8AC3E}">
        <p14:creationId xmlns:p14="http://schemas.microsoft.com/office/powerpoint/2010/main" val="4654858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Webbläsarstöd</a:t>
            </a:r>
            <a:endParaRPr lang="sv-SE" dirty="0"/>
          </a:p>
        </p:txBody>
      </p:sp>
      <p:pic>
        <p:nvPicPr>
          <p:cNvPr id="199684" name="Picture 4" descr="S:\dfm\info\icons\v-collections\v_collections_png\basic_foundation\256x256\shadow\unknow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561356"/>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68144" y="1558543"/>
            <a:ext cx="1982659" cy="369332"/>
          </a:xfrm>
          <a:prstGeom prst="rect">
            <a:avLst/>
          </a:prstGeom>
        </p:spPr>
        <p:txBody>
          <a:bodyPr wrap="none">
            <a:spAutoFit/>
          </a:bodyPr>
          <a:lstStyle/>
          <a:p>
            <a:r>
              <a:rPr lang="sv-SE" dirty="0"/>
              <a:t>http://caniuse.com</a:t>
            </a:r>
          </a:p>
        </p:txBody>
      </p:sp>
      <p:sp>
        <p:nvSpPr>
          <p:cNvPr id="9" name="Rectangle 8"/>
          <p:cNvSpPr/>
          <p:nvPr/>
        </p:nvSpPr>
        <p:spPr>
          <a:xfrm>
            <a:off x="755576" y="3937620"/>
            <a:ext cx="2434834" cy="369332"/>
          </a:xfrm>
          <a:prstGeom prst="rect">
            <a:avLst/>
          </a:prstGeom>
        </p:spPr>
        <p:txBody>
          <a:bodyPr wrap="none">
            <a:spAutoFit/>
          </a:bodyPr>
          <a:lstStyle/>
          <a:p>
            <a:r>
              <a:rPr lang="sv-SE" dirty="0"/>
              <a:t>http://findmebyip.com/</a:t>
            </a:r>
          </a:p>
        </p:txBody>
      </p:sp>
    </p:spTree>
    <p:extLst>
      <p:ext uri="{BB962C8B-B14F-4D97-AF65-F5344CB8AC3E}">
        <p14:creationId xmlns:p14="http://schemas.microsoft.com/office/powerpoint/2010/main" val="31433525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HTML-struktur</a:t>
            </a:r>
            <a:endParaRPr lang="sv-SE" dirty="0"/>
          </a:p>
        </p:txBody>
      </p:sp>
      <p:sp>
        <p:nvSpPr>
          <p:cNvPr id="4" name="Rectangle 3"/>
          <p:cNvSpPr/>
          <p:nvPr/>
        </p:nvSpPr>
        <p:spPr>
          <a:xfrm>
            <a:off x="2274168" y="1119129"/>
            <a:ext cx="4953000" cy="44026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Rectangle 4"/>
          <p:cNvSpPr/>
          <p:nvPr/>
        </p:nvSpPr>
        <p:spPr>
          <a:xfrm>
            <a:off x="2350367" y="1195329"/>
            <a:ext cx="4800601" cy="6096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&lt;</a:t>
            </a:r>
            <a:r>
              <a:rPr lang="sv-SE" dirty="0" err="1" smtClean="0"/>
              <a:t>div</a:t>
            </a:r>
            <a:r>
              <a:rPr lang="sv-SE" dirty="0" smtClean="0"/>
              <a:t>&gt; #</a:t>
            </a:r>
            <a:r>
              <a:rPr lang="sv-SE" dirty="0" err="1" smtClean="0"/>
              <a:t>top</a:t>
            </a:r>
            <a:endParaRPr lang="sv-SE" dirty="0"/>
          </a:p>
        </p:txBody>
      </p:sp>
      <p:sp>
        <p:nvSpPr>
          <p:cNvPr id="6" name="Rectangle 5"/>
          <p:cNvSpPr/>
          <p:nvPr/>
        </p:nvSpPr>
        <p:spPr>
          <a:xfrm>
            <a:off x="6084168" y="1881130"/>
            <a:ext cx="1100667" cy="304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&lt;</a:t>
            </a:r>
            <a:r>
              <a:rPr lang="sv-SE" dirty="0" err="1" smtClean="0"/>
              <a:t>div</a:t>
            </a:r>
            <a:r>
              <a:rPr lang="sv-SE" dirty="0" smtClean="0"/>
              <a:t>&gt;</a:t>
            </a:r>
            <a:br>
              <a:rPr lang="sv-SE" dirty="0" smtClean="0"/>
            </a:br>
            <a:r>
              <a:rPr lang="sv-SE" dirty="0" smtClean="0"/>
              <a:t>#extra</a:t>
            </a:r>
            <a:endParaRPr lang="sv-SE" dirty="0"/>
          </a:p>
        </p:txBody>
      </p:sp>
      <p:sp>
        <p:nvSpPr>
          <p:cNvPr id="7" name="Rectangle 6"/>
          <p:cNvSpPr/>
          <p:nvPr/>
        </p:nvSpPr>
        <p:spPr>
          <a:xfrm>
            <a:off x="2350368" y="1881130"/>
            <a:ext cx="838200" cy="304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&lt;</a:t>
            </a:r>
            <a:r>
              <a:rPr lang="sv-SE" dirty="0" err="1" smtClean="0"/>
              <a:t>div</a:t>
            </a:r>
            <a:r>
              <a:rPr lang="sv-SE" dirty="0" smtClean="0"/>
              <a:t>&gt;</a:t>
            </a:r>
            <a:br>
              <a:rPr lang="sv-SE" dirty="0" smtClean="0"/>
            </a:br>
            <a:r>
              <a:rPr lang="sv-SE" sz="1050" dirty="0" smtClean="0"/>
              <a:t>#navigation</a:t>
            </a:r>
            <a:endParaRPr lang="sv-SE" dirty="0"/>
          </a:p>
        </p:txBody>
      </p:sp>
      <p:sp>
        <p:nvSpPr>
          <p:cNvPr id="8" name="Rectangle 7"/>
          <p:cNvSpPr/>
          <p:nvPr/>
        </p:nvSpPr>
        <p:spPr>
          <a:xfrm>
            <a:off x="3264768" y="1881130"/>
            <a:ext cx="2743201" cy="304800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sv-SE" dirty="0" smtClean="0"/>
              <a:t>&lt;</a:t>
            </a:r>
            <a:r>
              <a:rPr lang="sv-SE" dirty="0" err="1" smtClean="0"/>
              <a:t>div</a:t>
            </a:r>
            <a:r>
              <a:rPr lang="sv-SE" dirty="0" smtClean="0"/>
              <a:t>&gt;</a:t>
            </a:r>
            <a:br>
              <a:rPr lang="sv-SE" dirty="0" smtClean="0"/>
            </a:br>
            <a:r>
              <a:rPr lang="sv-SE" dirty="0" smtClean="0"/>
              <a:t>#</a:t>
            </a:r>
            <a:r>
              <a:rPr lang="sv-SE" dirty="0" err="1" smtClean="0"/>
              <a:t>content</a:t>
            </a:r>
            <a:endParaRPr lang="sv-SE" dirty="0"/>
          </a:p>
        </p:txBody>
      </p:sp>
      <p:sp>
        <p:nvSpPr>
          <p:cNvPr id="9" name="Rectangle 8"/>
          <p:cNvSpPr/>
          <p:nvPr/>
        </p:nvSpPr>
        <p:spPr>
          <a:xfrm>
            <a:off x="2350368" y="5005330"/>
            <a:ext cx="4800600" cy="4127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v-SE" dirty="0" smtClean="0"/>
              <a:t>&lt;</a:t>
            </a:r>
            <a:r>
              <a:rPr lang="sv-SE" dirty="0" err="1" smtClean="0"/>
              <a:t>div</a:t>
            </a:r>
            <a:r>
              <a:rPr lang="sv-SE" dirty="0" smtClean="0"/>
              <a:t>&gt; #</a:t>
            </a:r>
            <a:r>
              <a:rPr lang="sv-SE" dirty="0" err="1" smtClean="0"/>
              <a:t>footer</a:t>
            </a:r>
            <a:endParaRPr lang="sv-SE" dirty="0"/>
          </a:p>
        </p:txBody>
      </p:sp>
      <p:sp>
        <p:nvSpPr>
          <p:cNvPr id="10" name="Rectangle 9"/>
          <p:cNvSpPr/>
          <p:nvPr/>
        </p:nvSpPr>
        <p:spPr>
          <a:xfrm>
            <a:off x="3417168" y="2566929"/>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div</a:t>
            </a:r>
            <a:r>
              <a:rPr lang="sv-SE" dirty="0" smtClean="0"/>
              <a:t>&gt; .post</a:t>
            </a:r>
            <a:endParaRPr lang="sv-SE" dirty="0"/>
          </a:p>
        </p:txBody>
      </p:sp>
      <p:sp>
        <p:nvSpPr>
          <p:cNvPr id="11" name="Rectangle 10"/>
          <p:cNvSpPr/>
          <p:nvPr/>
        </p:nvSpPr>
        <p:spPr>
          <a:xfrm>
            <a:off x="3417168" y="3252729"/>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div</a:t>
            </a:r>
            <a:r>
              <a:rPr lang="sv-SE" dirty="0" smtClean="0"/>
              <a:t>&gt; .post</a:t>
            </a:r>
            <a:endParaRPr lang="sv-SE" dirty="0"/>
          </a:p>
        </p:txBody>
      </p:sp>
      <p:sp>
        <p:nvSpPr>
          <p:cNvPr id="12" name="Rectangle 11"/>
          <p:cNvSpPr/>
          <p:nvPr/>
        </p:nvSpPr>
        <p:spPr>
          <a:xfrm>
            <a:off x="3417168" y="3938529"/>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div</a:t>
            </a:r>
            <a:r>
              <a:rPr lang="sv-SE" dirty="0" smtClean="0"/>
              <a:t>&gt; .post</a:t>
            </a:r>
            <a:endParaRPr lang="sv-SE" dirty="0"/>
          </a:p>
        </p:txBody>
      </p:sp>
    </p:spTree>
    <p:extLst>
      <p:ext uri="{BB962C8B-B14F-4D97-AF65-F5344CB8AC3E}">
        <p14:creationId xmlns:p14="http://schemas.microsoft.com/office/powerpoint/2010/main" val="1698529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HTML5-struktur</a:t>
            </a:r>
            <a:endParaRPr lang="sv-SE" dirty="0"/>
          </a:p>
        </p:txBody>
      </p:sp>
      <p:sp>
        <p:nvSpPr>
          <p:cNvPr id="4" name="Rectangle 3"/>
          <p:cNvSpPr/>
          <p:nvPr/>
        </p:nvSpPr>
        <p:spPr>
          <a:xfrm>
            <a:off x="2267744" y="1119129"/>
            <a:ext cx="4953000" cy="44026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Rectangle 4"/>
          <p:cNvSpPr/>
          <p:nvPr/>
        </p:nvSpPr>
        <p:spPr>
          <a:xfrm>
            <a:off x="2343943" y="1195329"/>
            <a:ext cx="4800601" cy="6096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&lt;</a:t>
            </a:r>
            <a:r>
              <a:rPr lang="sv-SE" dirty="0" err="1" smtClean="0"/>
              <a:t>header</a:t>
            </a:r>
            <a:r>
              <a:rPr lang="sv-SE" dirty="0" smtClean="0"/>
              <a:t>&gt;</a:t>
            </a:r>
            <a:endParaRPr lang="sv-SE" dirty="0"/>
          </a:p>
        </p:txBody>
      </p:sp>
      <p:sp>
        <p:nvSpPr>
          <p:cNvPr id="6" name="Rectangle 5"/>
          <p:cNvSpPr/>
          <p:nvPr/>
        </p:nvSpPr>
        <p:spPr>
          <a:xfrm>
            <a:off x="6077744" y="1881130"/>
            <a:ext cx="1055427" cy="3048000"/>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sv-SE" dirty="0" smtClean="0"/>
              <a:t>&lt;</a:t>
            </a:r>
            <a:r>
              <a:rPr lang="sv-SE" dirty="0" err="1" smtClean="0"/>
              <a:t>aside</a:t>
            </a:r>
            <a:r>
              <a:rPr lang="sv-SE" dirty="0" smtClean="0"/>
              <a:t>&gt;</a:t>
            </a:r>
            <a:endParaRPr lang="sv-SE" dirty="0"/>
          </a:p>
        </p:txBody>
      </p:sp>
      <p:sp>
        <p:nvSpPr>
          <p:cNvPr id="7" name="Rectangle 6"/>
          <p:cNvSpPr/>
          <p:nvPr/>
        </p:nvSpPr>
        <p:spPr>
          <a:xfrm>
            <a:off x="2343944" y="1881130"/>
            <a:ext cx="838200" cy="304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&lt;nav&gt;</a:t>
            </a:r>
            <a:endParaRPr lang="sv-SE" dirty="0"/>
          </a:p>
        </p:txBody>
      </p:sp>
      <p:sp>
        <p:nvSpPr>
          <p:cNvPr id="8" name="Rectangle 7"/>
          <p:cNvSpPr/>
          <p:nvPr/>
        </p:nvSpPr>
        <p:spPr>
          <a:xfrm>
            <a:off x="3258344" y="1881130"/>
            <a:ext cx="2743201" cy="304800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sv-SE" dirty="0" smtClean="0"/>
              <a:t>&lt;</a:t>
            </a:r>
            <a:r>
              <a:rPr lang="sv-SE" dirty="0" err="1" smtClean="0"/>
              <a:t>main</a:t>
            </a:r>
            <a:r>
              <a:rPr lang="sv-SE" dirty="0" smtClean="0"/>
              <a:t>&gt;</a:t>
            </a:r>
            <a:endParaRPr lang="sv-SE" dirty="0"/>
          </a:p>
        </p:txBody>
      </p:sp>
      <p:sp>
        <p:nvSpPr>
          <p:cNvPr id="9" name="Rectangle 8"/>
          <p:cNvSpPr/>
          <p:nvPr/>
        </p:nvSpPr>
        <p:spPr>
          <a:xfrm>
            <a:off x="2343944" y="5005330"/>
            <a:ext cx="4800600" cy="4127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v-SE" dirty="0" smtClean="0"/>
              <a:t>&lt;</a:t>
            </a:r>
            <a:r>
              <a:rPr lang="sv-SE" dirty="0" err="1" smtClean="0"/>
              <a:t>footer</a:t>
            </a:r>
            <a:r>
              <a:rPr lang="sv-SE" dirty="0" smtClean="0"/>
              <a:t>&gt;</a:t>
            </a:r>
            <a:endParaRPr lang="sv-SE" dirty="0"/>
          </a:p>
        </p:txBody>
      </p:sp>
      <p:sp>
        <p:nvSpPr>
          <p:cNvPr id="10" name="Rectangle 9"/>
          <p:cNvSpPr/>
          <p:nvPr/>
        </p:nvSpPr>
        <p:spPr>
          <a:xfrm>
            <a:off x="3410744" y="2702396"/>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article</a:t>
            </a:r>
            <a:r>
              <a:rPr lang="sv-SE" dirty="0" smtClean="0"/>
              <a:t>&gt;</a:t>
            </a:r>
            <a:endParaRPr lang="sv-SE" dirty="0"/>
          </a:p>
        </p:txBody>
      </p:sp>
      <p:sp>
        <p:nvSpPr>
          <p:cNvPr id="11" name="Rectangle 10"/>
          <p:cNvSpPr/>
          <p:nvPr/>
        </p:nvSpPr>
        <p:spPr>
          <a:xfrm>
            <a:off x="3410744" y="3388196"/>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article</a:t>
            </a:r>
            <a:r>
              <a:rPr lang="sv-SE" dirty="0" smtClean="0"/>
              <a:t>&gt;</a:t>
            </a:r>
            <a:endParaRPr lang="sv-SE" dirty="0"/>
          </a:p>
        </p:txBody>
      </p:sp>
      <p:sp>
        <p:nvSpPr>
          <p:cNvPr id="12" name="Rectangle 11"/>
          <p:cNvSpPr/>
          <p:nvPr/>
        </p:nvSpPr>
        <p:spPr>
          <a:xfrm>
            <a:off x="3410744" y="4073996"/>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article</a:t>
            </a:r>
            <a:r>
              <a:rPr lang="sv-SE" dirty="0" smtClean="0"/>
              <a:t>&gt;</a:t>
            </a:r>
            <a:endParaRPr lang="sv-SE" dirty="0"/>
          </a:p>
        </p:txBody>
      </p:sp>
      <p:sp>
        <p:nvSpPr>
          <p:cNvPr id="13" name="Rectangle 12"/>
          <p:cNvSpPr/>
          <p:nvPr/>
        </p:nvSpPr>
        <p:spPr>
          <a:xfrm>
            <a:off x="6230144" y="2299788"/>
            <a:ext cx="762000" cy="1219200"/>
          </a:xfrm>
          <a:prstGeom prst="rect">
            <a:avLst/>
          </a:prstGeom>
        </p:spPr>
        <p:style>
          <a:lnRef idx="1">
            <a:schemeClr val="dk1"/>
          </a:lnRef>
          <a:fillRef idx="2">
            <a:schemeClr val="dk1"/>
          </a:fillRef>
          <a:effectRef idx="1">
            <a:schemeClr val="dk1"/>
          </a:effectRef>
          <a:fontRef idx="minor">
            <a:schemeClr val="dk1"/>
          </a:fontRef>
        </p:style>
        <p:txBody>
          <a:bodyPr vert="vert" rtlCol="0" anchor="ctr"/>
          <a:lstStyle/>
          <a:p>
            <a:pPr algn="ctr"/>
            <a:r>
              <a:rPr lang="sv-SE" dirty="0" smtClean="0"/>
              <a:t>&lt;</a:t>
            </a:r>
            <a:r>
              <a:rPr lang="sv-SE" dirty="0" err="1" smtClean="0"/>
              <a:t>section</a:t>
            </a:r>
            <a:r>
              <a:rPr lang="sv-SE" dirty="0" smtClean="0"/>
              <a:t>&gt;</a:t>
            </a:r>
            <a:endParaRPr lang="sv-SE" dirty="0"/>
          </a:p>
        </p:txBody>
      </p:sp>
      <p:sp>
        <p:nvSpPr>
          <p:cNvPr id="14" name="Rectangle 13"/>
          <p:cNvSpPr/>
          <p:nvPr/>
        </p:nvSpPr>
        <p:spPr>
          <a:xfrm>
            <a:off x="6230144" y="3616796"/>
            <a:ext cx="762000" cy="1219200"/>
          </a:xfrm>
          <a:prstGeom prst="rect">
            <a:avLst/>
          </a:prstGeom>
        </p:spPr>
        <p:style>
          <a:lnRef idx="1">
            <a:schemeClr val="dk1"/>
          </a:lnRef>
          <a:fillRef idx="2">
            <a:schemeClr val="dk1"/>
          </a:fillRef>
          <a:effectRef idx="1">
            <a:schemeClr val="dk1"/>
          </a:effectRef>
          <a:fontRef idx="minor">
            <a:schemeClr val="dk1"/>
          </a:fontRef>
        </p:style>
        <p:txBody>
          <a:bodyPr vert="vert" rtlCol="0" anchor="ctr"/>
          <a:lstStyle/>
          <a:p>
            <a:pPr algn="ctr"/>
            <a:r>
              <a:rPr lang="sv-SE" dirty="0" smtClean="0"/>
              <a:t>&lt;</a:t>
            </a:r>
            <a:r>
              <a:rPr lang="sv-SE" dirty="0" err="1" smtClean="0"/>
              <a:t>section</a:t>
            </a:r>
            <a:r>
              <a:rPr lang="sv-SE" dirty="0" smtClean="0"/>
              <a:t>&gt;</a:t>
            </a:r>
            <a:endParaRPr lang="sv-SE" dirty="0"/>
          </a:p>
        </p:txBody>
      </p:sp>
    </p:spTree>
    <p:extLst>
      <p:ext uri="{BB962C8B-B14F-4D97-AF65-F5344CB8AC3E}">
        <p14:creationId xmlns:p14="http://schemas.microsoft.com/office/powerpoint/2010/main" val="31351849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Header</a:t>
            </a:r>
            <a:endParaRPr lang="sv-SE" dirty="0"/>
          </a:p>
        </p:txBody>
      </p:sp>
      <p:pic>
        <p:nvPicPr>
          <p:cNvPr id="184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042669"/>
            <a:ext cx="4194793" cy="44069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4716016" y="1057299"/>
            <a:ext cx="4194793" cy="576065"/>
          </a:xfrm>
          <a:prstGeom prst="round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Rounded Rectangle 4"/>
          <p:cNvSpPr/>
          <p:nvPr/>
        </p:nvSpPr>
        <p:spPr>
          <a:xfrm>
            <a:off x="4788024" y="1921396"/>
            <a:ext cx="2592288" cy="432048"/>
          </a:xfrm>
          <a:prstGeom prst="round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524713" y="1367247"/>
            <a:ext cx="3456384" cy="1477328"/>
          </a:xfrm>
          <a:prstGeom prst="rect">
            <a:avLst/>
          </a:prstGeom>
          <a:noFill/>
        </p:spPr>
        <p:txBody>
          <a:bodyPr wrap="square" rtlCol="0">
            <a:spAutoFit/>
          </a:bodyPr>
          <a:lstStyle/>
          <a:p>
            <a:r>
              <a:rPr lang="sv-SE" b="1" dirty="0" smtClean="0">
                <a:latin typeface="Minya Nouvelle" pitchFamily="2" charset="0"/>
              </a:rPr>
              <a:t>&lt;</a:t>
            </a:r>
            <a:r>
              <a:rPr lang="sv-SE" b="1" dirty="0" err="1" smtClean="0">
                <a:latin typeface="Minya Nouvelle" pitchFamily="2" charset="0"/>
              </a:rPr>
              <a:t>header</a:t>
            </a:r>
            <a:r>
              <a:rPr lang="sv-SE" b="1" dirty="0" smtClean="0">
                <a:latin typeface="Minya Nouvelle" pitchFamily="2" charset="0"/>
              </a:rPr>
              <a:t>&gt;</a:t>
            </a:r>
          </a:p>
          <a:p>
            <a:r>
              <a:rPr lang="sv-SE" dirty="0" err="1" smtClean="0">
                <a:latin typeface="Minya Nouvelle" pitchFamily="2" charset="0"/>
              </a:rPr>
              <a:t>Header</a:t>
            </a:r>
            <a:r>
              <a:rPr lang="sv-SE" dirty="0" smtClean="0">
                <a:latin typeface="Minya Nouvelle" pitchFamily="2" charset="0"/>
              </a:rPr>
              <a:t>-elementet beskriver en sektions huvud.</a:t>
            </a:r>
          </a:p>
          <a:p>
            <a:endParaRPr lang="sv-SE" dirty="0">
              <a:latin typeface="Minya Nouvelle" pitchFamily="2" charset="0"/>
            </a:endParaRPr>
          </a:p>
          <a:p>
            <a:r>
              <a:rPr lang="sv-SE" dirty="0" smtClean="0">
                <a:latin typeface="Minya Nouvelle" pitchFamily="2" charset="0"/>
              </a:rPr>
              <a:t>Alltså inte bara sidans huvud!</a:t>
            </a:r>
          </a:p>
        </p:txBody>
      </p:sp>
    </p:spTree>
    <p:extLst>
      <p:ext uri="{BB962C8B-B14F-4D97-AF65-F5344CB8AC3E}">
        <p14:creationId xmlns:p14="http://schemas.microsoft.com/office/powerpoint/2010/main" val="409895472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5875">
          <a:solidFill>
            <a:srgbClr val="FF0000"/>
          </a:solidFill>
          <a:tailEnd type="arrow"/>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inya Nouvelle" pitchFamily="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222928</TotalTime>
  <Words>1847</Words>
  <Application>Microsoft Macintosh PowerPoint</Application>
  <PresentationFormat>On-screen Show (16:10)</PresentationFormat>
  <Paragraphs>353</Paragraphs>
  <Slides>48</Slides>
  <Notes>8</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F06 – HTML5</vt:lpstr>
      <vt:lpstr>F06 – HTML5</vt:lpstr>
      <vt:lpstr>WHAT Working Group? </vt:lpstr>
      <vt:lpstr>HTML5</vt:lpstr>
      <vt:lpstr>Specifikationen</vt:lpstr>
      <vt:lpstr>Webbläsarstöd</vt:lpstr>
      <vt:lpstr>HTML-struktur</vt:lpstr>
      <vt:lpstr>HTML5-struktur</vt:lpstr>
      <vt:lpstr>Header</vt:lpstr>
      <vt:lpstr>Nav</vt:lpstr>
      <vt:lpstr>Main</vt:lpstr>
      <vt:lpstr>Article</vt:lpstr>
      <vt:lpstr>Section</vt:lpstr>
      <vt:lpstr>Aside</vt:lpstr>
      <vt:lpstr>Footer</vt:lpstr>
      <vt:lpstr>Men hur stila med CSS?</vt:lpstr>
      <vt:lpstr>Blockelement</vt:lpstr>
      <vt:lpstr>IE-fix</vt:lpstr>
      <vt:lpstr>HTML</vt:lpstr>
      <vt:lpstr>HTML5</vt:lpstr>
      <vt:lpstr>HTML5</vt:lpstr>
      <vt:lpstr>HTML5</vt:lpstr>
      <vt:lpstr>HTML5</vt:lpstr>
      <vt:lpstr>Outline</vt:lpstr>
      <vt:lpstr>HTML5</vt:lpstr>
      <vt:lpstr>hgroup</vt:lpstr>
      <vt:lpstr>HTML5</vt:lpstr>
      <vt:lpstr>HTML5</vt:lpstr>
      <vt:lpstr>HTML5</vt:lpstr>
      <vt:lpstr>Nya element</vt:lpstr>
      <vt:lpstr>Time</vt:lpstr>
      <vt:lpstr>Javascript</vt:lpstr>
      <vt:lpstr>Drag and drop API</vt:lpstr>
      <vt:lpstr>Offline web applications</vt:lpstr>
      <vt:lpstr>Audio/Video</vt:lpstr>
      <vt:lpstr>Canvas</vt:lpstr>
      <vt:lpstr>Formulär</vt:lpstr>
      <vt:lpstr>Relaterade tekniker</vt:lpstr>
      <vt:lpstr>CSS3</vt:lpstr>
      <vt:lpstr>Geolocation</vt:lpstr>
      <vt:lpstr>Web Storage</vt:lpstr>
      <vt:lpstr>Web Sockets</vt:lpstr>
      <vt:lpstr>Web workers</vt:lpstr>
      <vt:lpstr>En semantisk webb</vt:lpstr>
      <vt:lpstr>Microdata</vt:lpstr>
      <vt:lpstr>Microformats</vt:lpstr>
      <vt:lpstr>PowerPoint Presentation</vt:lpstr>
      <vt:lpstr>PowerPoint Presentation</vt:lpstr>
    </vt:vector>
  </TitlesOfParts>
  <Company>Högskolan i Kalmar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Leitet</dc:creator>
  <cp:lastModifiedBy>Johan Leitet</cp:lastModifiedBy>
  <cp:revision>4434</cp:revision>
  <dcterms:created xsi:type="dcterms:W3CDTF">2009-01-05T10:26:14Z</dcterms:created>
  <dcterms:modified xsi:type="dcterms:W3CDTF">2014-10-10T14:10:37Z</dcterms:modified>
</cp:coreProperties>
</file>